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98" r:id="rId3"/>
    <p:sldId id="295" r:id="rId4"/>
    <p:sldId id="296" r:id="rId5"/>
    <p:sldId id="304" r:id="rId6"/>
    <p:sldId id="284" r:id="rId7"/>
    <p:sldId id="266" r:id="rId8"/>
    <p:sldId id="285" r:id="rId9"/>
    <p:sldId id="287" r:id="rId10"/>
    <p:sldId id="378" r:id="rId11"/>
    <p:sldId id="371" r:id="rId12"/>
    <p:sldId id="372" r:id="rId13"/>
    <p:sldId id="373" r:id="rId14"/>
    <p:sldId id="379" r:id="rId15"/>
    <p:sldId id="375" r:id="rId16"/>
    <p:sldId id="374" r:id="rId17"/>
    <p:sldId id="376" r:id="rId18"/>
    <p:sldId id="377" r:id="rId19"/>
    <p:sldId id="380" r:id="rId20"/>
    <p:sldId id="355" r:id="rId21"/>
    <p:sldId id="366" r:id="rId22"/>
    <p:sldId id="367" r:id="rId23"/>
    <p:sldId id="368" r:id="rId24"/>
    <p:sldId id="369" r:id="rId25"/>
    <p:sldId id="292" r:id="rId26"/>
    <p:sldId id="381" r:id="rId27"/>
    <p:sldId id="382"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1325" autoAdjust="0"/>
  </p:normalViewPr>
  <p:slideViewPr>
    <p:cSldViewPr snapToGrid="0">
      <p:cViewPr varScale="1">
        <p:scale>
          <a:sx n="101" d="100"/>
          <a:sy n="101" d="100"/>
        </p:scale>
        <p:origin x="276" y="72"/>
      </p:cViewPr>
      <p:guideLst/>
    </p:cSldViewPr>
  </p:slideViewPr>
  <p:notesTextViewPr>
    <p:cViewPr>
      <p:scale>
        <a:sx n="1" d="1"/>
        <a:sy n="1" d="1"/>
      </p:scale>
      <p:origin x="0" y="0"/>
    </p:cViewPr>
  </p:notesTextViewPr>
  <p:sorterViewPr>
    <p:cViewPr>
      <p:scale>
        <a:sx n="125" d="100"/>
        <a:sy n="125" d="100"/>
      </p:scale>
      <p:origin x="0" y="-33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4B42D-9A41-44F8-B06B-3C24CF39D00C}" type="datetimeFigureOut">
              <a:rPr lang="fr-FR" smtClean="0"/>
              <a:t>28/10/2021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19521-4DF1-486C-B850-E1CC538DC2A8}" type="slidenum">
              <a:rPr lang="fr-FR" smtClean="0"/>
              <a:t>‹N°›</a:t>
            </a:fld>
            <a:endParaRPr lang="fr-FR"/>
          </a:p>
        </p:txBody>
      </p:sp>
    </p:spTree>
    <p:extLst>
      <p:ext uri="{BB962C8B-B14F-4D97-AF65-F5344CB8AC3E}">
        <p14:creationId xmlns:p14="http://schemas.microsoft.com/office/powerpoint/2010/main" val="1532123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dirty="0"/>
              <a:t>La physiopathologie de l'infection à coronavirus implique la liaison du SARS-CoV‑2 à un récepteur présent sur la cellule hôte pour faciliter sa pénétration :  l’enzyme de conversion de l'angiotensine 2 (ACE2); </a:t>
            </a:r>
          </a:p>
          <a:p>
            <a:pPr lvl="0"/>
            <a:r>
              <a:rPr lang="fr-FR" sz="1200" dirty="0"/>
              <a:t>L’enzyme de conversion de l'angiotensine 2, exprimée dans les poumons, le cœur et les vaisseaux, est un élément clé du système rénine angiotensine aldostérone (SRAA) impliqué dans la physiopathologie de plusieurs maladies cardiovasculaires.</a:t>
            </a:r>
          </a:p>
          <a:p>
            <a:pPr lvl="0"/>
            <a:r>
              <a:rPr lang="fr-FR" sz="1200" dirty="0"/>
              <a:t>Les maladies cardiovasculaires associées au COVID-19 impliquent probablement un dérèglement du couple SRAA/ACE2 dû à l’infection par le SARS-CoV-2 et aux comorbidités, telles que l'hypertension artérielle</a:t>
            </a:r>
          </a:p>
          <a:p>
            <a:pPr lvl="0"/>
            <a:r>
              <a:rPr lang="fr-FR" sz="1200" dirty="0"/>
              <a:t>La maladie cardiovasculaire peut être primaire dans le COVID-19, mais peut être aussi secondaire au syndrome de détresse respiratoire aigu, qui entraîne une augmentation du travail cardiaque, potentiellement problématique chez les insuffisants cardiaques</a:t>
            </a:r>
          </a:p>
          <a:p>
            <a:pPr lvl="0"/>
            <a:r>
              <a:rPr lang="fr-FR" sz="1200" dirty="0"/>
              <a:t>Le syndrome de libération </a:t>
            </a:r>
            <a:r>
              <a:rPr lang="fr-FR" sz="1200" dirty="0" err="1"/>
              <a:t>cytokinique</a:t>
            </a:r>
            <a:r>
              <a:rPr lang="fr-FR" sz="1200" dirty="0"/>
              <a:t>, provenant d'un déséquilibre d'activation des cellules </a:t>
            </a:r>
            <a:r>
              <a:rPr lang="fr-FR" sz="1200" dirty="0" err="1"/>
              <a:t>T</a:t>
            </a:r>
            <a:r>
              <a:rPr lang="fr-FR" sz="1200" dirty="0"/>
              <a:t> avec une libération incontrôlée d'interleukine (IL)-6, IL-17 et d'autres cytokines, peut contribuer aux maladies cardiovasculaires dans COVID-19. Une thérapie ciblant l'IL-6 est en cours de test.</a:t>
            </a:r>
          </a:p>
          <a:p>
            <a:pPr lvl="0"/>
            <a:r>
              <a:rPr lang="fr-FR" sz="1200" dirty="0"/>
              <a:t>L'activation du système immunitaire ainsi que les altérations de la régulation métabolique immunologique peuvent entraîner une instabilité de la plaque athéromateuse, contribuant à la survenue d'événements coronariens aigus.</a:t>
            </a:r>
          </a:p>
          <a:p>
            <a:endParaRPr lang="en-GB"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46085-3782-9547-959A-4E9E2B8ACF2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39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Inflammatory cytokines and excessive </a:t>
            </a:r>
            <a:r>
              <a:rPr lang="en-US" sz="800" b="0" i="0" u="none" strike="noStrike" kern="1200" baseline="0" dirty="0" err="1">
                <a:solidFill>
                  <a:schemeClr val="tx1"/>
                </a:solidFill>
                <a:latin typeface="Arial" panose="020B0604020202020204" pitchFamily="34" charset="0"/>
                <a:ea typeface="+mn-ea"/>
                <a:cs typeface="Arial" panose="020B0604020202020204" pitchFamily="34" charset="0"/>
              </a:rPr>
              <a:t>Ang</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 II activity lead to endothelial activation, which is associated with a </a:t>
            </a:r>
            <a:r>
              <a:rPr lang="en-US" sz="800" b="0" i="0" u="none" strike="noStrike" kern="1200" baseline="0" dirty="0" err="1">
                <a:solidFill>
                  <a:schemeClr val="tx1"/>
                </a:solidFill>
                <a:latin typeface="Arial" panose="020B0604020202020204" pitchFamily="34" charset="0"/>
                <a:ea typeface="+mn-ea"/>
                <a:cs typeface="Arial" panose="020B0604020202020204" pitchFamily="34" charset="0"/>
              </a:rPr>
              <a:t>prothrombotic</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 phenotype and</a:t>
            </a:r>
          </a:p>
          <a:p>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increased endothelial permeability. In addition, SARS-CoV-2 has been shown to directly invade endothelial cells and cause </a:t>
            </a:r>
            <a:r>
              <a:rPr lang="en-US" sz="800" b="0" i="0" u="none" strike="noStrike" kern="1200" baseline="0" dirty="0" err="1">
                <a:solidFill>
                  <a:schemeClr val="tx1"/>
                </a:solidFill>
                <a:latin typeface="Arial" panose="020B0604020202020204" pitchFamily="34" charset="0"/>
                <a:ea typeface="+mn-ea"/>
                <a:cs typeface="Arial" panose="020B0604020202020204" pitchFamily="34" charset="0"/>
              </a:rPr>
              <a:t>endotheliitis</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a:t>
            </a:r>
          </a:p>
          <a:p>
            <a:r>
              <a:rPr lang="fr-FR" sz="800" b="0" i="0" u="none" strike="noStrike" kern="1200" baseline="0" dirty="0">
                <a:solidFill>
                  <a:schemeClr val="tx1"/>
                </a:solidFill>
                <a:latin typeface="Arial" panose="020B0604020202020204" pitchFamily="34" charset="0"/>
                <a:ea typeface="+mn-ea"/>
                <a:cs typeface="Arial" panose="020B0604020202020204" pitchFamily="34" charset="0"/>
              </a:rPr>
              <a:t>Image </a:t>
            </a:r>
            <a:r>
              <a:rPr lang="fr-FR" sz="800" b="0" i="0" u="none" strike="noStrike" kern="1200" baseline="0" dirty="0" err="1">
                <a:solidFill>
                  <a:schemeClr val="tx1"/>
                </a:solidFill>
                <a:latin typeface="Arial" panose="020B0604020202020204" pitchFamily="34" charset="0"/>
                <a:ea typeface="+mn-ea"/>
                <a:cs typeface="Arial" panose="020B0604020202020204" pitchFamily="34" charset="0"/>
              </a:rPr>
              <a:t>created</a:t>
            </a:r>
            <a:r>
              <a:rPr lang="fr-F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fr-FR" sz="800" b="0" i="0" u="none" strike="noStrike" kern="1200" baseline="0" dirty="0" err="1">
                <a:solidFill>
                  <a:schemeClr val="tx1"/>
                </a:solidFill>
                <a:latin typeface="Arial" panose="020B0604020202020204" pitchFamily="34" charset="0"/>
                <a:ea typeface="+mn-ea"/>
                <a:cs typeface="Arial" panose="020B0604020202020204" pitchFamily="34" charset="0"/>
              </a:rPr>
              <a:t>with</a:t>
            </a:r>
            <a:r>
              <a:rPr lang="fr-FR" sz="800" b="0" i="0" u="none" strike="noStrike" kern="1200" baseline="0" dirty="0">
                <a:solidFill>
                  <a:schemeClr val="tx1"/>
                </a:solidFill>
                <a:latin typeface="Arial" panose="020B0604020202020204" pitchFamily="34" charset="0"/>
                <a:ea typeface="+mn-ea"/>
                <a:cs typeface="Arial" panose="020B0604020202020204" pitchFamily="34" charset="0"/>
              </a:rPr>
              <a:t> BioRender.com. PAI ¼ </a:t>
            </a:r>
            <a:r>
              <a:rPr lang="fr-FR" sz="800" b="0" i="0" u="none" strike="noStrike" kern="1200" baseline="0" dirty="0" err="1">
                <a:solidFill>
                  <a:schemeClr val="tx1"/>
                </a:solidFill>
                <a:latin typeface="Arial" panose="020B0604020202020204" pitchFamily="34" charset="0"/>
                <a:ea typeface="+mn-ea"/>
                <a:cs typeface="Arial" panose="020B0604020202020204" pitchFamily="34" charset="0"/>
              </a:rPr>
              <a:t>plasminogen</a:t>
            </a:r>
            <a:r>
              <a:rPr lang="fr-F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fr-FR" sz="800" b="0" i="0" u="none" strike="noStrike" kern="1200" baseline="0" dirty="0" err="1">
                <a:solidFill>
                  <a:schemeClr val="tx1"/>
                </a:solidFill>
                <a:latin typeface="Arial" panose="020B0604020202020204" pitchFamily="34" charset="0"/>
                <a:ea typeface="+mn-ea"/>
                <a:cs typeface="Arial" panose="020B0604020202020204" pitchFamily="34" charset="0"/>
              </a:rPr>
              <a:t>activator</a:t>
            </a:r>
            <a:r>
              <a:rPr lang="fr-F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fr-FR" sz="800" b="0" i="0" u="none" strike="noStrike" kern="1200" baseline="0" dirty="0" err="1">
                <a:solidFill>
                  <a:schemeClr val="tx1"/>
                </a:solidFill>
                <a:latin typeface="Arial" panose="020B0604020202020204" pitchFamily="34" charset="0"/>
                <a:ea typeface="+mn-ea"/>
                <a:cs typeface="Arial" panose="020B0604020202020204" pitchFamily="34" charset="0"/>
              </a:rPr>
              <a:t>inhibitor</a:t>
            </a:r>
            <a:r>
              <a:rPr lang="fr-FR" sz="800" b="0" i="0" u="none" strike="noStrike" kern="1200" baseline="0" dirty="0">
                <a:solidFill>
                  <a:schemeClr val="tx1"/>
                </a:solidFill>
                <a:latin typeface="Arial" panose="020B0604020202020204" pitchFamily="34" charset="0"/>
                <a:ea typeface="+mn-ea"/>
                <a:cs typeface="Arial" panose="020B0604020202020204" pitchFamily="34" charset="0"/>
              </a:rPr>
              <a:t>; TF ¼ tissue factor; </a:t>
            </a:r>
            <a:r>
              <a:rPr lang="fr-FR" sz="800" b="0" i="0" u="none" strike="noStrike" kern="1200" baseline="0" dirty="0" err="1">
                <a:solidFill>
                  <a:schemeClr val="tx1"/>
                </a:solidFill>
                <a:latin typeface="Arial" panose="020B0604020202020204" pitchFamily="34" charset="0"/>
                <a:ea typeface="+mn-ea"/>
                <a:cs typeface="Arial" panose="020B0604020202020204" pitchFamily="34" charset="0"/>
              </a:rPr>
              <a:t>vWF</a:t>
            </a:r>
            <a:r>
              <a:rPr lang="fr-FR" sz="800" b="0" i="0" u="none" strike="noStrike" kern="1200" baseline="0" dirty="0">
                <a:solidFill>
                  <a:schemeClr val="tx1"/>
                </a:solidFill>
                <a:latin typeface="Arial" panose="020B0604020202020204" pitchFamily="34" charset="0"/>
                <a:ea typeface="+mn-ea"/>
                <a:cs typeface="Arial" panose="020B0604020202020204" pitchFamily="34" charset="0"/>
              </a:rPr>
              <a:t> ¼ </a:t>
            </a:r>
            <a:r>
              <a:rPr lang="fr-FR" sz="800" b="0" i="0" u="none" strike="noStrike" kern="1200" baseline="0" dirty="0" err="1">
                <a:solidFill>
                  <a:schemeClr val="tx1"/>
                </a:solidFill>
                <a:latin typeface="Arial" panose="020B0604020202020204" pitchFamily="34" charset="0"/>
                <a:ea typeface="+mn-ea"/>
                <a:cs typeface="Arial" panose="020B0604020202020204" pitchFamily="34" charset="0"/>
              </a:rPr>
              <a:t>von</a:t>
            </a:r>
            <a:r>
              <a:rPr lang="fr-F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fr-FR" sz="800" b="0" i="0" u="none" strike="noStrike" kern="1200" baseline="0" dirty="0" err="1">
                <a:solidFill>
                  <a:schemeClr val="tx1"/>
                </a:solidFill>
                <a:latin typeface="Arial" panose="020B0604020202020204" pitchFamily="34" charset="0"/>
                <a:ea typeface="+mn-ea"/>
                <a:cs typeface="Arial" panose="020B0604020202020204" pitchFamily="34" charset="0"/>
              </a:rPr>
              <a:t>Willebrand</a:t>
            </a:r>
            <a:r>
              <a:rPr lang="fr-FR" sz="800" b="0" i="0" u="none" strike="noStrike" kern="1200" baseline="0" dirty="0">
                <a:solidFill>
                  <a:schemeClr val="tx1"/>
                </a:solidFill>
                <a:latin typeface="Arial" panose="020B0604020202020204" pitchFamily="34" charset="0"/>
                <a:ea typeface="+mn-ea"/>
                <a:cs typeface="Arial" panose="020B0604020202020204" pitchFamily="34" charset="0"/>
              </a:rPr>
              <a:t> factor; </a:t>
            </a:r>
            <a:r>
              <a:rPr lang="fr-FR" sz="800" b="0" i="0" u="none" strike="noStrike" kern="1200" baseline="0" dirty="0" err="1">
                <a:solidFill>
                  <a:schemeClr val="tx1"/>
                </a:solidFill>
                <a:latin typeface="Arial" panose="020B0604020202020204" pitchFamily="34" charset="0"/>
                <a:ea typeface="+mn-ea"/>
                <a:cs typeface="Arial" panose="020B0604020202020204" pitchFamily="34" charset="0"/>
              </a:rPr>
              <a:t>other</a:t>
            </a:r>
            <a:r>
              <a:rPr lang="fr-FR"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fr-FR" sz="800" b="0" i="0" u="none" strike="noStrike" kern="1200" baseline="0" dirty="0" err="1">
                <a:solidFill>
                  <a:schemeClr val="tx1"/>
                </a:solidFill>
                <a:latin typeface="Arial" panose="020B0604020202020204" pitchFamily="34" charset="0"/>
                <a:ea typeface="+mn-ea"/>
                <a:cs typeface="Arial" panose="020B0604020202020204" pitchFamily="34" charset="0"/>
              </a:rPr>
              <a:t>abbreviations</a:t>
            </a:r>
            <a:endParaRPr lang="fr-FR" sz="8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fr-FR" sz="800" b="0" i="0" u="none" strike="noStrike" kern="1200" baseline="0" dirty="0">
                <a:solidFill>
                  <a:schemeClr val="tx1"/>
                </a:solidFill>
                <a:latin typeface="Arial" panose="020B0604020202020204" pitchFamily="34" charset="0"/>
                <a:ea typeface="+mn-ea"/>
                <a:cs typeface="Arial" panose="020B0604020202020204" pitchFamily="34" charset="0"/>
              </a:rPr>
              <a:t>as in Figure 1.</a:t>
            </a:r>
            <a:endParaRPr lang="fr-FR"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490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F19521-4DF1-486C-B850-E1CC538DC2A8}" type="slidenum">
              <a:rPr lang="fr-FR" smtClean="0"/>
              <a:t>20</a:t>
            </a:fld>
            <a:endParaRPr lang="fr-FR"/>
          </a:p>
        </p:txBody>
      </p:sp>
    </p:spTree>
    <p:extLst>
      <p:ext uri="{BB962C8B-B14F-4D97-AF65-F5344CB8AC3E}">
        <p14:creationId xmlns:p14="http://schemas.microsoft.com/office/powerpoint/2010/main" val="929021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F19521-4DF1-486C-B850-E1CC538DC2A8}" type="slidenum">
              <a:rPr lang="fr-FR" smtClean="0"/>
              <a:t>21</a:t>
            </a:fld>
            <a:endParaRPr lang="fr-FR"/>
          </a:p>
        </p:txBody>
      </p:sp>
    </p:spTree>
    <p:extLst>
      <p:ext uri="{BB962C8B-B14F-4D97-AF65-F5344CB8AC3E}">
        <p14:creationId xmlns:p14="http://schemas.microsoft.com/office/powerpoint/2010/main" val="60446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F19521-4DF1-486C-B850-E1CC538DC2A8}" type="slidenum">
              <a:rPr lang="fr-FR" smtClean="0"/>
              <a:t>22</a:t>
            </a:fld>
            <a:endParaRPr lang="fr-FR"/>
          </a:p>
        </p:txBody>
      </p:sp>
    </p:spTree>
    <p:extLst>
      <p:ext uri="{BB962C8B-B14F-4D97-AF65-F5344CB8AC3E}">
        <p14:creationId xmlns:p14="http://schemas.microsoft.com/office/powerpoint/2010/main" val="350772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F19521-4DF1-486C-B850-E1CC538DC2A8}" type="slidenum">
              <a:rPr lang="fr-FR" smtClean="0"/>
              <a:t>23</a:t>
            </a:fld>
            <a:endParaRPr lang="fr-FR"/>
          </a:p>
        </p:txBody>
      </p:sp>
    </p:spTree>
    <p:extLst>
      <p:ext uri="{BB962C8B-B14F-4D97-AF65-F5344CB8AC3E}">
        <p14:creationId xmlns:p14="http://schemas.microsoft.com/office/powerpoint/2010/main" val="18101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F19521-4DF1-486C-B850-E1CC538DC2A8}" type="slidenum">
              <a:rPr lang="fr-FR" smtClean="0"/>
              <a:t>24</a:t>
            </a:fld>
            <a:endParaRPr lang="fr-FR"/>
          </a:p>
        </p:txBody>
      </p:sp>
    </p:spTree>
    <p:extLst>
      <p:ext uri="{BB962C8B-B14F-4D97-AF65-F5344CB8AC3E}">
        <p14:creationId xmlns:p14="http://schemas.microsoft.com/office/powerpoint/2010/main" val="399754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EE3C1EC-74B9-4ED4-BE0A-6E06B474C6C3}" type="datetimeFigureOut">
              <a:rPr lang="fr-FR" smtClean="0"/>
              <a:t>28/10/2021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99BCF5-47EE-458C-9283-CA15EBE18CDC}" type="slidenum">
              <a:rPr lang="fr-FR" smtClean="0"/>
              <a:t>‹N°›</a:t>
            </a:fld>
            <a:endParaRPr lang="fr-FR"/>
          </a:p>
        </p:txBody>
      </p:sp>
    </p:spTree>
    <p:extLst>
      <p:ext uri="{BB962C8B-B14F-4D97-AF65-F5344CB8AC3E}">
        <p14:creationId xmlns:p14="http://schemas.microsoft.com/office/powerpoint/2010/main" val="398567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E3C1EC-74B9-4ED4-BE0A-6E06B474C6C3}" type="datetimeFigureOut">
              <a:rPr lang="fr-FR" smtClean="0"/>
              <a:t>28/10/2021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99BCF5-47EE-458C-9283-CA15EBE18CDC}" type="slidenum">
              <a:rPr lang="fr-FR" smtClean="0"/>
              <a:t>‹N°›</a:t>
            </a:fld>
            <a:endParaRPr lang="fr-FR"/>
          </a:p>
        </p:txBody>
      </p:sp>
    </p:spTree>
    <p:extLst>
      <p:ext uri="{BB962C8B-B14F-4D97-AF65-F5344CB8AC3E}">
        <p14:creationId xmlns:p14="http://schemas.microsoft.com/office/powerpoint/2010/main" val="69853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E3C1EC-74B9-4ED4-BE0A-6E06B474C6C3}" type="datetimeFigureOut">
              <a:rPr lang="fr-FR" smtClean="0"/>
              <a:t>28/10/2021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99BCF5-47EE-458C-9283-CA15EBE18CDC}" type="slidenum">
              <a:rPr lang="fr-FR" smtClean="0"/>
              <a:t>‹N°›</a:t>
            </a:fld>
            <a:endParaRPr lang="fr-FR"/>
          </a:p>
        </p:txBody>
      </p:sp>
    </p:spTree>
    <p:extLst>
      <p:ext uri="{BB962C8B-B14F-4D97-AF65-F5344CB8AC3E}">
        <p14:creationId xmlns:p14="http://schemas.microsoft.com/office/powerpoint/2010/main" val="2605444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DIAPO INTERTIT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2738" y="2730528"/>
            <a:ext cx="11393681" cy="1417106"/>
          </a:xfrm>
        </p:spPr>
        <p:txBody>
          <a:bodyPr>
            <a:normAutofit/>
          </a:bodyPr>
          <a:lstStyle>
            <a:lvl1pPr marL="0" indent="0" algn="ctr">
              <a:buNone/>
              <a:defRPr sz="3629">
                <a:solidFill>
                  <a:srgbClr val="3458A4"/>
                </a:solidFill>
              </a:defRPr>
            </a:lvl1pPr>
          </a:lstStyle>
          <a:p>
            <a:pPr lvl="0"/>
            <a:r>
              <a:rPr lang="fr-FR" dirty="0"/>
              <a:t>INTERTITRE</a:t>
            </a:r>
            <a:endParaRPr lang="en-US" dirty="0"/>
          </a:p>
        </p:txBody>
      </p:sp>
      <p:sp>
        <p:nvSpPr>
          <p:cNvPr id="9" name="Date Placeholder 3">
            <a:extLst>
              <a:ext uri="{FF2B5EF4-FFF2-40B4-BE49-F238E27FC236}">
                <a16:creationId xmlns:a16="http://schemas.microsoft.com/office/drawing/2014/main" id="{EA56EC97-C46C-4BF5-B471-4A206DF05BBE}"/>
              </a:ext>
            </a:extLst>
          </p:cNvPr>
          <p:cNvSpPr>
            <a:spLocks noGrp="1"/>
          </p:cNvSpPr>
          <p:nvPr>
            <p:ph type="dt" sz="half" idx="10"/>
          </p:nvPr>
        </p:nvSpPr>
        <p:spPr>
          <a:xfrm>
            <a:off x="838200" y="6356353"/>
            <a:ext cx="2743200" cy="365125"/>
          </a:xfrm>
        </p:spPr>
        <p:txBody>
          <a:bodyPr/>
          <a:lstStyle/>
          <a:p>
            <a:endParaRPr lang="fr-FR" dirty="0"/>
          </a:p>
        </p:txBody>
      </p:sp>
      <p:sp>
        <p:nvSpPr>
          <p:cNvPr id="11" name="Slide Number Placeholder 5">
            <a:extLst>
              <a:ext uri="{FF2B5EF4-FFF2-40B4-BE49-F238E27FC236}">
                <a16:creationId xmlns:a16="http://schemas.microsoft.com/office/drawing/2014/main" id="{972C069F-6022-41FC-B71F-CCB2C0AD21C5}"/>
              </a:ext>
            </a:extLst>
          </p:cNvPr>
          <p:cNvSpPr>
            <a:spLocks noGrp="1"/>
          </p:cNvSpPr>
          <p:nvPr>
            <p:ph type="sldNum" sz="quarter" idx="12"/>
          </p:nvPr>
        </p:nvSpPr>
        <p:spPr>
          <a:xfrm>
            <a:off x="8610600" y="6356353"/>
            <a:ext cx="2743200" cy="365125"/>
          </a:xfrm>
        </p:spPr>
        <p:txBody>
          <a:bodyPr/>
          <a:lstStyle/>
          <a:p>
            <a:endParaRPr lang="fr-FR" dirty="0"/>
          </a:p>
        </p:txBody>
      </p:sp>
    </p:spTree>
    <p:extLst>
      <p:ext uri="{BB962C8B-B14F-4D97-AF65-F5344CB8AC3E}">
        <p14:creationId xmlns:p14="http://schemas.microsoft.com/office/powerpoint/2010/main" val="328441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E3C1EC-74B9-4ED4-BE0A-6E06B474C6C3}" type="datetimeFigureOut">
              <a:rPr lang="fr-FR" smtClean="0"/>
              <a:t>28/10/2021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99BCF5-47EE-458C-9283-CA15EBE18CDC}" type="slidenum">
              <a:rPr lang="fr-FR" smtClean="0"/>
              <a:t>‹N°›</a:t>
            </a:fld>
            <a:endParaRPr lang="fr-FR"/>
          </a:p>
        </p:txBody>
      </p:sp>
    </p:spTree>
    <p:extLst>
      <p:ext uri="{BB962C8B-B14F-4D97-AF65-F5344CB8AC3E}">
        <p14:creationId xmlns:p14="http://schemas.microsoft.com/office/powerpoint/2010/main" val="96894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EE3C1EC-74B9-4ED4-BE0A-6E06B474C6C3}" type="datetimeFigureOut">
              <a:rPr lang="fr-FR" smtClean="0"/>
              <a:t>28/10/2021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99BCF5-47EE-458C-9283-CA15EBE18CDC}" type="slidenum">
              <a:rPr lang="fr-FR" smtClean="0"/>
              <a:t>‹N°›</a:t>
            </a:fld>
            <a:endParaRPr lang="fr-FR"/>
          </a:p>
        </p:txBody>
      </p:sp>
    </p:spTree>
    <p:extLst>
      <p:ext uri="{BB962C8B-B14F-4D97-AF65-F5344CB8AC3E}">
        <p14:creationId xmlns:p14="http://schemas.microsoft.com/office/powerpoint/2010/main" val="373537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EE3C1EC-74B9-4ED4-BE0A-6E06B474C6C3}" type="datetimeFigureOut">
              <a:rPr lang="fr-FR" smtClean="0"/>
              <a:t>28/10/2021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99BCF5-47EE-458C-9283-CA15EBE18CDC}" type="slidenum">
              <a:rPr lang="fr-FR" smtClean="0"/>
              <a:t>‹N°›</a:t>
            </a:fld>
            <a:endParaRPr lang="fr-FR"/>
          </a:p>
        </p:txBody>
      </p:sp>
    </p:spTree>
    <p:extLst>
      <p:ext uri="{BB962C8B-B14F-4D97-AF65-F5344CB8AC3E}">
        <p14:creationId xmlns:p14="http://schemas.microsoft.com/office/powerpoint/2010/main" val="347669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EE3C1EC-74B9-4ED4-BE0A-6E06B474C6C3}" type="datetimeFigureOut">
              <a:rPr lang="fr-FR" smtClean="0"/>
              <a:t>28/10/2021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099BCF5-47EE-458C-9283-CA15EBE18CDC}" type="slidenum">
              <a:rPr lang="fr-FR" smtClean="0"/>
              <a:t>‹N°›</a:t>
            </a:fld>
            <a:endParaRPr lang="fr-FR"/>
          </a:p>
        </p:txBody>
      </p:sp>
    </p:spTree>
    <p:extLst>
      <p:ext uri="{BB962C8B-B14F-4D97-AF65-F5344CB8AC3E}">
        <p14:creationId xmlns:p14="http://schemas.microsoft.com/office/powerpoint/2010/main" val="198565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EE3C1EC-74B9-4ED4-BE0A-6E06B474C6C3}" type="datetimeFigureOut">
              <a:rPr lang="fr-FR" smtClean="0"/>
              <a:t>28/10/2021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099BCF5-47EE-458C-9283-CA15EBE18CDC}" type="slidenum">
              <a:rPr lang="fr-FR" smtClean="0"/>
              <a:t>‹N°›</a:t>
            </a:fld>
            <a:endParaRPr lang="fr-FR"/>
          </a:p>
        </p:txBody>
      </p:sp>
    </p:spTree>
    <p:extLst>
      <p:ext uri="{BB962C8B-B14F-4D97-AF65-F5344CB8AC3E}">
        <p14:creationId xmlns:p14="http://schemas.microsoft.com/office/powerpoint/2010/main" val="210041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EE3C1EC-74B9-4ED4-BE0A-6E06B474C6C3}" type="datetimeFigureOut">
              <a:rPr lang="fr-FR" smtClean="0"/>
              <a:t>28/10/2021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099BCF5-47EE-458C-9283-CA15EBE18CDC}" type="slidenum">
              <a:rPr lang="fr-FR" smtClean="0"/>
              <a:t>‹N°›</a:t>
            </a:fld>
            <a:endParaRPr lang="fr-FR"/>
          </a:p>
        </p:txBody>
      </p:sp>
    </p:spTree>
    <p:extLst>
      <p:ext uri="{BB962C8B-B14F-4D97-AF65-F5344CB8AC3E}">
        <p14:creationId xmlns:p14="http://schemas.microsoft.com/office/powerpoint/2010/main" val="321857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EE3C1EC-74B9-4ED4-BE0A-6E06B474C6C3}" type="datetimeFigureOut">
              <a:rPr lang="fr-FR" smtClean="0"/>
              <a:t>28/10/2021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99BCF5-47EE-458C-9283-CA15EBE18CDC}" type="slidenum">
              <a:rPr lang="fr-FR" smtClean="0"/>
              <a:t>‹N°›</a:t>
            </a:fld>
            <a:endParaRPr lang="fr-FR"/>
          </a:p>
        </p:txBody>
      </p:sp>
    </p:spTree>
    <p:extLst>
      <p:ext uri="{BB962C8B-B14F-4D97-AF65-F5344CB8AC3E}">
        <p14:creationId xmlns:p14="http://schemas.microsoft.com/office/powerpoint/2010/main" val="264250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EE3C1EC-74B9-4ED4-BE0A-6E06B474C6C3}" type="datetimeFigureOut">
              <a:rPr lang="fr-FR" smtClean="0"/>
              <a:t>28/10/2021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99BCF5-47EE-458C-9283-CA15EBE18CDC}" type="slidenum">
              <a:rPr lang="fr-FR" smtClean="0"/>
              <a:t>‹N°›</a:t>
            </a:fld>
            <a:endParaRPr lang="fr-FR"/>
          </a:p>
        </p:txBody>
      </p:sp>
    </p:spTree>
    <p:extLst>
      <p:ext uri="{BB962C8B-B14F-4D97-AF65-F5344CB8AC3E}">
        <p14:creationId xmlns:p14="http://schemas.microsoft.com/office/powerpoint/2010/main" val="156818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3C1EC-74B9-4ED4-BE0A-6E06B474C6C3}" type="datetimeFigureOut">
              <a:rPr lang="fr-FR" smtClean="0"/>
              <a:t>28/10/2021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9BCF5-47EE-458C-9283-CA15EBE18CDC}" type="slidenum">
              <a:rPr lang="fr-FR" smtClean="0"/>
              <a:t>‹N°›</a:t>
            </a:fld>
            <a:endParaRPr lang="fr-FR"/>
          </a:p>
        </p:txBody>
      </p:sp>
    </p:spTree>
    <p:extLst>
      <p:ext uri="{BB962C8B-B14F-4D97-AF65-F5344CB8AC3E}">
        <p14:creationId xmlns:p14="http://schemas.microsoft.com/office/powerpoint/2010/main" val="16392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png"/><Relationship Id="rId11" Type="http://schemas.openxmlformats.org/officeDocument/2006/relationships/image" Target="../media/image8.jpeg"/><Relationship Id="rId5" Type="http://schemas.openxmlformats.org/officeDocument/2006/relationships/oleObject" Target="../embeddings/oleObject1.bin"/><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24000" y="682007"/>
            <a:ext cx="9108504" cy="3168352"/>
          </a:xfrm>
          <a:prstGeom prst="rect">
            <a:avLst/>
          </a:prstGeom>
        </p:spPr>
        <p:txBody>
          <a:bodyPr vert="horz" lIns="68576" tIns="34288" rIns="68576" bIns="3428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latin typeface="Arial" panose="020B0604020202020204" pitchFamily="34" charset="0"/>
                <a:cs typeface="Arial" panose="020B0604020202020204" pitchFamily="34" charset="0"/>
              </a:rPr>
              <a:t> </a:t>
            </a:r>
            <a:endParaRPr lang="fr-FR" sz="3200" dirty="0">
              <a:latin typeface="Arial" panose="020B0604020202020204" pitchFamily="34" charset="0"/>
              <a:cs typeface="Arial" panose="020B0604020202020204" pitchFamily="34" charset="0"/>
            </a:endParaRPr>
          </a:p>
          <a:p>
            <a:endParaRPr lang="fr-FR" sz="3200" b="1" dirty="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759780" y="4534603"/>
            <a:ext cx="8856912" cy="1302093"/>
          </a:xfrm>
          <a:prstGeom prst="rect">
            <a:avLst/>
          </a:prstGeom>
        </p:spPr>
        <p:txBody>
          <a:bodyPr vert="horz" lIns="68576" tIns="34288" rIns="68576" bIns="34288"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Font typeface="Arial" charset="0"/>
              <a:buNone/>
            </a:pPr>
            <a:endParaRPr lang="fr-FR" sz="2000" b="1" dirty="0">
              <a:latin typeface="Arial" panose="020B0604020202020204" pitchFamily="34" charset="0"/>
              <a:cs typeface="Arial" panose="020B0604020202020204" pitchFamily="34" charset="0"/>
            </a:endParaRPr>
          </a:p>
          <a:p>
            <a:pPr algn="ctr">
              <a:lnSpc>
                <a:spcPct val="80000"/>
              </a:lnSpc>
              <a:buFont typeface="Arial" charset="0"/>
              <a:buNone/>
            </a:pPr>
            <a:r>
              <a:rPr lang="fr-FR" sz="2000" b="1" dirty="0">
                <a:latin typeface="Arial" panose="020B0604020202020204" pitchFamily="34" charset="0"/>
                <a:cs typeface="Arial" panose="020B0604020202020204" pitchFamily="34" charset="0"/>
              </a:rPr>
              <a:t>Pr Franck Boccara (franck.boccara@aphp.fr)</a:t>
            </a:r>
          </a:p>
          <a:p>
            <a:pPr algn="ctr">
              <a:lnSpc>
                <a:spcPct val="80000"/>
              </a:lnSpc>
              <a:buFont typeface="Arial" charset="0"/>
              <a:buNone/>
            </a:pPr>
            <a:r>
              <a:rPr lang="fr-FR" sz="2000" b="1" dirty="0">
                <a:latin typeface="Arial" panose="020B0604020202020204" pitchFamily="34" charset="0"/>
                <a:cs typeface="Arial" panose="020B0604020202020204" pitchFamily="34" charset="0"/>
              </a:rPr>
              <a:t>Cardiologie, INSERM UMRS938</a:t>
            </a:r>
          </a:p>
          <a:p>
            <a:pPr algn="ctr">
              <a:lnSpc>
                <a:spcPct val="80000"/>
              </a:lnSpc>
              <a:buFont typeface="Arial" charset="0"/>
              <a:buNone/>
            </a:pPr>
            <a:r>
              <a:rPr lang="fr-FR" sz="2000" b="1" dirty="0">
                <a:latin typeface="Arial" panose="020B0604020202020204" pitchFamily="34" charset="0"/>
                <a:cs typeface="Arial" panose="020B0604020202020204" pitchFamily="34" charset="0"/>
              </a:rPr>
              <a:t>HUEP et CDR St Antoine, Sorbonne Universités, Paris, France</a:t>
            </a:r>
          </a:p>
          <a:p>
            <a:pPr algn="ctr">
              <a:lnSpc>
                <a:spcPct val="80000"/>
              </a:lnSpc>
              <a:buFont typeface="Arial" charset="0"/>
              <a:buNone/>
            </a:pPr>
            <a:r>
              <a:rPr lang="fr-FR" sz="2000" b="1" dirty="0">
                <a:latin typeface="Arial" panose="020B0604020202020204" pitchFamily="34" charset="0"/>
                <a:cs typeface="Arial" panose="020B0604020202020204" pitchFamily="34" charset="0"/>
              </a:rPr>
              <a:t>Président de la Nouvelle Société Francophone d’Athérosclérose (NSFA)</a:t>
            </a:r>
          </a:p>
          <a:p>
            <a:pPr algn="ctr">
              <a:lnSpc>
                <a:spcPct val="80000"/>
              </a:lnSpc>
              <a:buFont typeface="Arial" charset="0"/>
              <a:buNone/>
            </a:pPr>
            <a:endParaRPr lang="fr-FR" sz="2000" b="1" dirty="0">
              <a:latin typeface="Arial" panose="020B0604020202020204" pitchFamily="34" charset="0"/>
              <a:cs typeface="Arial" panose="020B0604020202020204" pitchFamily="34" charset="0"/>
            </a:endParaRPr>
          </a:p>
        </p:txBody>
      </p:sp>
      <p:pic>
        <p:nvPicPr>
          <p:cNvPr id="6" name="Picture 5"/>
          <p:cNvPicPr>
            <a:picLocks noChangeArrowheads="1"/>
          </p:cNvPicPr>
          <p:nvPr/>
        </p:nvPicPr>
        <p:blipFill>
          <a:blip r:embed="rId3" cstate="print"/>
          <a:srcRect/>
          <a:stretch>
            <a:fillRect/>
          </a:stretch>
        </p:blipFill>
        <p:spPr bwMode="auto">
          <a:xfrm>
            <a:off x="267470" y="6167515"/>
            <a:ext cx="669535" cy="576064"/>
          </a:xfrm>
          <a:prstGeom prst="rect">
            <a:avLst/>
          </a:prstGeom>
          <a:solidFill>
            <a:srgbClr val="000099"/>
          </a:solidFill>
          <a:ln w="12700">
            <a:solidFill>
              <a:srgbClr val="000099"/>
            </a:solidFill>
            <a:miter lim="800000"/>
            <a:headEnd/>
            <a:tailEnd/>
          </a:ln>
        </p:spPr>
      </p:pic>
      <p:sp>
        <p:nvSpPr>
          <p:cNvPr id="7" name="Rectangle 6"/>
          <p:cNvSpPr>
            <a:spLocks noChangeArrowheads="1"/>
          </p:cNvSpPr>
          <p:nvPr/>
        </p:nvSpPr>
        <p:spPr bwMode="auto">
          <a:xfrm>
            <a:off x="746240" y="6329777"/>
            <a:ext cx="2202904" cy="349000"/>
          </a:xfrm>
          <a:prstGeom prst="rect">
            <a:avLst/>
          </a:prstGeom>
          <a:noFill/>
          <a:ln w="12700">
            <a:noFill/>
            <a:miter lim="800000"/>
            <a:headEnd/>
            <a:tailEnd/>
          </a:ln>
        </p:spPr>
        <p:txBody>
          <a:bodyPr wrap="square" lIns="91434" tIns="45717" rIns="91434" bIns="45717">
            <a:spAutoFit/>
          </a:bodyPr>
          <a:lstStyle/>
          <a:p>
            <a:pPr algn="ctr" eaLnBrk="0" hangingPunct="0">
              <a:lnSpc>
                <a:spcPct val="40000"/>
              </a:lnSpc>
              <a:spcBef>
                <a:spcPct val="50000"/>
              </a:spcBef>
            </a:pPr>
            <a:r>
              <a:rPr lang="fr-FR" altLang="fr-FR" sz="1200" b="1" dirty="0">
                <a:latin typeface="Arial" panose="020B0604020202020204" pitchFamily="34" charset="0"/>
                <a:cs typeface="Arial" panose="020B0604020202020204" pitchFamily="34" charset="0"/>
              </a:rPr>
              <a:t>Assistance Publique</a:t>
            </a:r>
          </a:p>
          <a:p>
            <a:pPr algn="ctr" eaLnBrk="0" hangingPunct="0">
              <a:lnSpc>
                <a:spcPct val="40000"/>
              </a:lnSpc>
              <a:spcBef>
                <a:spcPct val="50000"/>
              </a:spcBef>
            </a:pPr>
            <a:r>
              <a:rPr lang="fr-FR" altLang="fr-FR" sz="1200" b="1" dirty="0">
                <a:latin typeface="Arial" panose="020B0604020202020204" pitchFamily="34" charset="0"/>
                <a:cs typeface="Arial" panose="020B0604020202020204" pitchFamily="34" charset="0"/>
              </a:rPr>
              <a:t>Hôpitaux de Paris</a:t>
            </a:r>
            <a:endParaRPr lang="fr-FR" sz="1200" b="1" dirty="0">
              <a:latin typeface="Arial" panose="020B0604020202020204" pitchFamily="34" charset="0"/>
              <a:cs typeface="Arial" panose="020B0604020202020204" pitchFamily="34" charset="0"/>
            </a:endParaRPr>
          </a:p>
        </p:txBody>
      </p:sp>
      <p:pic>
        <p:nvPicPr>
          <p:cNvPr id="12" name="Picture 4" descr="http://www.ipsit.ifr141.u-psud.fr/fr/download/fichiers/1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0672" y="6140550"/>
            <a:ext cx="1822024" cy="72745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a:extLst>
              <a:ext uri="{FF2B5EF4-FFF2-40B4-BE49-F238E27FC236}">
                <a16:creationId xmlns:a16="http://schemas.microsoft.com/office/drawing/2014/main" id="{6AFB8BBA-141C-4077-BCEA-6FF40182394C}"/>
              </a:ext>
            </a:extLst>
          </p:cNvPr>
          <p:cNvGrpSpPr/>
          <p:nvPr/>
        </p:nvGrpSpPr>
        <p:grpSpPr>
          <a:xfrm>
            <a:off x="8578502" y="6205988"/>
            <a:ext cx="3512571" cy="643905"/>
            <a:chOff x="7030423" y="6028035"/>
            <a:chExt cx="4683428" cy="858540"/>
          </a:xfrm>
        </p:grpSpPr>
        <p:graphicFrame>
          <p:nvGraphicFramePr>
            <p:cNvPr id="9" name="Object 8"/>
            <p:cNvGraphicFramePr>
              <a:graphicFrameLocks noChangeAspect="1"/>
            </p:cNvGraphicFramePr>
            <p:nvPr/>
          </p:nvGraphicFramePr>
          <p:xfrm>
            <a:off x="7030423" y="6028035"/>
            <a:ext cx="3145313" cy="823121"/>
          </p:xfrm>
          <a:graphic>
            <a:graphicData uri="http://schemas.openxmlformats.org/presentationml/2006/ole">
              <mc:AlternateContent xmlns:mc="http://schemas.openxmlformats.org/markup-compatibility/2006">
                <mc:Choice xmlns:v="urn:schemas-microsoft-com:vml" Requires="v">
                  <p:oleObj spid="_x0000_s1056" name="Photo Editor Photo" r:id="rId5" imgW="7621064" imgH="1991003" progId="">
                    <p:embed/>
                  </p:oleObj>
                </mc:Choice>
                <mc:Fallback>
                  <p:oleObj name="Photo Editor Photo" r:id="rId5" imgW="7621064" imgH="1991003" progId="">
                    <p:embed/>
                    <p:pic>
                      <p:nvPicPr>
                        <p:cNvPr id="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0423" y="6028035"/>
                          <a:ext cx="3145313" cy="8231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Image 2">
              <a:extLst>
                <a:ext uri="{FF2B5EF4-FFF2-40B4-BE49-F238E27FC236}">
                  <a16:creationId xmlns:a16="http://schemas.microsoft.com/office/drawing/2014/main" id="{C929826F-EE03-4043-807B-BF93BAA0C9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8959" y="6063454"/>
              <a:ext cx="2664892" cy="823121"/>
            </a:xfrm>
            <a:prstGeom prst="rect">
              <a:avLst/>
            </a:prstGeom>
          </p:spPr>
        </p:pic>
      </p:grpSp>
      <p:pic>
        <p:nvPicPr>
          <p:cNvPr id="10" name="Image 9">
            <a:extLst>
              <a:ext uri="{FF2B5EF4-FFF2-40B4-BE49-F238E27FC236}">
                <a16:creationId xmlns:a16="http://schemas.microsoft.com/office/drawing/2014/main" id="{D4557EE1-AF87-475D-B454-772657C14056}"/>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613864" y="1961194"/>
            <a:ext cx="2481443" cy="1470203"/>
          </a:xfrm>
          <a:prstGeom prst="rect">
            <a:avLst/>
          </a:prstGeom>
        </p:spPr>
      </p:pic>
      <p:sp>
        <p:nvSpPr>
          <p:cNvPr id="2" name="Rectangle 1">
            <a:extLst>
              <a:ext uri="{FF2B5EF4-FFF2-40B4-BE49-F238E27FC236}">
                <a16:creationId xmlns:a16="http://schemas.microsoft.com/office/drawing/2014/main" id="{23D69421-039B-4C02-AF8C-BA52B4E07D53}"/>
              </a:ext>
            </a:extLst>
          </p:cNvPr>
          <p:cNvSpPr/>
          <p:nvPr/>
        </p:nvSpPr>
        <p:spPr>
          <a:xfrm>
            <a:off x="2765375" y="2004458"/>
            <a:ext cx="6992619" cy="1446550"/>
          </a:xfrm>
          <a:prstGeom prst="rect">
            <a:avLst/>
          </a:prstGeom>
        </p:spPr>
        <p:txBody>
          <a:bodyPr wrap="none">
            <a:spAutoFit/>
          </a:bodyPr>
          <a:lstStyle/>
          <a:p>
            <a:pPr algn="ctr"/>
            <a:r>
              <a:rPr lang="fr-FR" sz="3200" b="1" dirty="0">
                <a:latin typeface="Arial" panose="020B0604020202020204" pitchFamily="34" charset="0"/>
                <a:cs typeface="Arial" panose="020B0604020202020204" pitchFamily="34" charset="0"/>
              </a:rPr>
              <a:t>  Complications Cardiovasculaires </a:t>
            </a:r>
          </a:p>
          <a:p>
            <a:pPr algn="ctr"/>
            <a:r>
              <a:rPr lang="fr-FR" sz="3200" b="1" dirty="0" smtClean="0">
                <a:latin typeface="Arial" panose="020B0604020202020204" pitchFamily="34" charset="0"/>
                <a:cs typeface="Arial" panose="020B0604020202020204" pitchFamily="34" charset="0"/>
              </a:rPr>
              <a:t>et vaccination </a:t>
            </a:r>
            <a:r>
              <a:rPr lang="fr-FR" sz="3200" b="1" dirty="0" err="1" smtClean="0">
                <a:latin typeface="Arial" panose="020B0604020202020204" pitchFamily="34" charset="0"/>
                <a:cs typeface="Arial" panose="020B0604020202020204" pitchFamily="34" charset="0"/>
              </a:rPr>
              <a:t>antiCOVID</a:t>
            </a:r>
            <a:endParaRPr lang="fr-FR" sz="2400" b="1" dirty="0">
              <a:latin typeface="Arial" panose="020B0604020202020204" pitchFamily="34" charset="0"/>
              <a:cs typeface="Arial" panose="020B0604020202020204" pitchFamily="34" charset="0"/>
            </a:endParaRPr>
          </a:p>
          <a:p>
            <a:pPr algn="ctr"/>
            <a:endParaRPr lang="fr-FR" sz="2400" b="1" dirty="0">
              <a:latin typeface="Arial" panose="020B0604020202020204" pitchFamily="34" charset="0"/>
              <a:cs typeface="Arial" panose="020B0604020202020204" pitchFamily="34" charset="0"/>
            </a:endParaRPr>
          </a:p>
        </p:txBody>
      </p:sp>
      <p:pic>
        <p:nvPicPr>
          <p:cNvPr id="11" name="Image 10" descr="Une image contenant graphiques vectoriels&#10;&#10;&#10;&#10;Description générée automatiquement">
            <a:extLst>
              <a:ext uri="{FF2B5EF4-FFF2-40B4-BE49-F238E27FC236}">
                <a16:creationId xmlns:a16="http://schemas.microsoft.com/office/drawing/2014/main" id="{9DB84DFA-8BAF-4B4E-BB40-1E8A45DA03DC}"/>
              </a:ext>
            </a:extLst>
          </p:cNvPr>
          <p:cNvPicPr>
            <a:picLocks noChangeAspect="1"/>
          </p:cNvPicPr>
          <p:nvPr/>
        </p:nvPicPr>
        <p:blipFill>
          <a:blip r:embed="rId9"/>
          <a:stretch>
            <a:fillRect/>
          </a:stretch>
        </p:blipFill>
        <p:spPr>
          <a:xfrm>
            <a:off x="9343954" y="4646949"/>
            <a:ext cx="539820" cy="552071"/>
          </a:xfrm>
          <a:prstGeom prst="rect">
            <a:avLst/>
          </a:prstGeom>
        </p:spPr>
      </p:pic>
      <p:sp>
        <p:nvSpPr>
          <p:cNvPr id="15" name="ZoneTexte 14">
            <a:extLst>
              <a:ext uri="{FF2B5EF4-FFF2-40B4-BE49-F238E27FC236}">
                <a16:creationId xmlns:a16="http://schemas.microsoft.com/office/drawing/2014/main" id="{51FC1959-FC58-4DCD-A4EA-7B3868A8ACA1}"/>
              </a:ext>
            </a:extLst>
          </p:cNvPr>
          <p:cNvSpPr txBox="1"/>
          <p:nvPr/>
        </p:nvSpPr>
        <p:spPr>
          <a:xfrm>
            <a:off x="9822824" y="4578137"/>
            <a:ext cx="1819472" cy="369332"/>
          </a:xfrm>
          <a:prstGeom prst="rect">
            <a:avLst/>
          </a:prstGeom>
          <a:noFill/>
        </p:spPr>
        <p:txBody>
          <a:bodyPr wrap="none" rtlCol="0">
            <a:spAutoFit/>
          </a:bodyPr>
          <a:lstStyle/>
          <a:p>
            <a:r>
              <a:rPr lang="fr-FR" b="1" dirty="0"/>
              <a:t>@BoccaraFranck </a:t>
            </a:r>
          </a:p>
        </p:txBody>
      </p:sp>
      <p:pic>
        <p:nvPicPr>
          <p:cNvPr id="14" name="Content Placeholder 5" descr="nCoV-CDC-233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a:xfrm>
            <a:off x="242449" y="83975"/>
            <a:ext cx="1389112" cy="1390649"/>
          </a:xfrm>
          <a:prstGeom prst="rect">
            <a:avLst/>
          </a:prstGeom>
        </p:spPr>
      </p:pic>
      <p:pic>
        <p:nvPicPr>
          <p:cNvPr id="16" name="Picture 6" descr="MERSnovelcoronavirus.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57363" y="113240"/>
            <a:ext cx="1628775" cy="105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0554" y="1731145"/>
            <a:ext cx="2808590" cy="3191839"/>
          </a:xfrm>
          <a:prstGeom prst="rect">
            <a:avLst/>
          </a:prstGeom>
        </p:spPr>
      </p:pic>
    </p:spTree>
    <p:extLst>
      <p:ext uri="{BB962C8B-B14F-4D97-AF65-F5344CB8AC3E}">
        <p14:creationId xmlns:p14="http://schemas.microsoft.com/office/powerpoint/2010/main" val="3477038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Myocardite </a:t>
            </a:r>
            <a:r>
              <a:rPr lang="fr-FR" dirty="0" err="1" smtClean="0"/>
              <a:t>postvaccinale</a:t>
            </a:r>
            <a:endParaRPr lang="fr-FR" dirty="0"/>
          </a:p>
        </p:txBody>
      </p:sp>
    </p:spTree>
    <p:extLst>
      <p:ext uri="{BB962C8B-B14F-4D97-AF65-F5344CB8AC3E}">
        <p14:creationId xmlns:p14="http://schemas.microsoft.com/office/powerpoint/2010/main" val="148147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279900" y="661690"/>
            <a:ext cx="6299200" cy="5696585"/>
          </a:xfrm>
          <a:prstGeom prst="rect">
            <a:avLst/>
          </a:prstGeom>
        </p:spPr>
      </p:pic>
      <p:sp>
        <p:nvSpPr>
          <p:cNvPr id="5" name="ZoneTexte 4"/>
          <p:cNvSpPr txBox="1"/>
          <p:nvPr/>
        </p:nvSpPr>
        <p:spPr>
          <a:xfrm>
            <a:off x="3029054" y="95250"/>
            <a:ext cx="6312754" cy="461665"/>
          </a:xfrm>
          <a:prstGeom prst="rect">
            <a:avLst/>
          </a:prstGeom>
          <a:noFill/>
        </p:spPr>
        <p:txBody>
          <a:bodyPr wrap="none" rtlCol="0">
            <a:spAutoFit/>
          </a:bodyPr>
          <a:lstStyle/>
          <a:p>
            <a:r>
              <a:rPr lang="fr-FR" sz="2400" b="1" dirty="0" smtClean="0">
                <a:latin typeface="Arial" panose="020B0604020202020204" pitchFamily="34" charset="0"/>
                <a:cs typeface="Arial" panose="020B0604020202020204" pitchFamily="34" charset="0"/>
              </a:rPr>
              <a:t>Myocardite et vaccination ARNm. France  </a:t>
            </a:r>
            <a:endParaRPr lang="fr-FR" sz="2400" b="1" dirty="0">
              <a:latin typeface="Arial" panose="020B0604020202020204" pitchFamily="34" charset="0"/>
              <a:cs typeface="Arial" panose="020B0604020202020204" pitchFamily="34" charset="0"/>
            </a:endParaRPr>
          </a:p>
        </p:txBody>
      </p:sp>
      <p:sp>
        <p:nvSpPr>
          <p:cNvPr id="6" name="ZoneTexte 5"/>
          <p:cNvSpPr txBox="1"/>
          <p:nvPr/>
        </p:nvSpPr>
        <p:spPr>
          <a:xfrm>
            <a:off x="9429750" y="6572884"/>
            <a:ext cx="2804935" cy="369332"/>
          </a:xfrm>
          <a:prstGeom prst="rect">
            <a:avLst/>
          </a:prstGeom>
          <a:noFill/>
        </p:spPr>
        <p:txBody>
          <a:bodyPr wrap="none" rtlCol="0">
            <a:spAutoFit/>
          </a:bodyPr>
          <a:lstStyle/>
          <a:p>
            <a:r>
              <a:rPr lang="fr-FR" dirty="0" smtClean="0"/>
              <a:t>Kerneis M. et al. ACVD 2021</a:t>
            </a:r>
            <a:endParaRPr lang="fr-FR" dirty="0"/>
          </a:p>
        </p:txBody>
      </p:sp>
      <p:sp>
        <p:nvSpPr>
          <p:cNvPr id="7" name="Rectangle 6"/>
          <p:cNvSpPr/>
          <p:nvPr/>
        </p:nvSpPr>
        <p:spPr>
          <a:xfrm>
            <a:off x="209549" y="1291114"/>
            <a:ext cx="3533775" cy="3816429"/>
          </a:xfrm>
          <a:prstGeom prst="rect">
            <a:avLst/>
          </a:prstGeom>
        </p:spPr>
        <p:txBody>
          <a:bodyPr wrap="square">
            <a:spAutoFit/>
          </a:bodyPr>
          <a:lstStyle/>
          <a:p>
            <a:r>
              <a:rPr lang="en-US" sz="1000" dirty="0" err="1">
                <a:solidFill>
                  <a:srgbClr val="000000"/>
                </a:solidFill>
                <a:latin typeface="Arial" panose="020B0604020202020204" pitchFamily="34" charset="0"/>
                <a:cs typeface="Arial" panose="020B0604020202020204" pitchFamily="34" charset="0"/>
              </a:rPr>
              <a:t>VigiBase</a:t>
            </a:r>
            <a:r>
              <a:rPr lang="en-US" sz="1000" dirty="0">
                <a:solidFill>
                  <a:srgbClr val="000000"/>
                </a:solidFill>
                <a:latin typeface="Arial" panose="020B0604020202020204" pitchFamily="34" charset="0"/>
                <a:cs typeface="Arial" panose="020B0604020202020204" pitchFamily="34" charset="0"/>
              </a:rPr>
              <a:t> </a:t>
            </a:r>
            <a:r>
              <a:rPr lang="en-US" sz="1000" dirty="0" smtClean="0">
                <a:solidFill>
                  <a:srgbClr val="000000"/>
                </a:solidFill>
                <a:latin typeface="Arial" panose="020B0604020202020204" pitchFamily="34" charset="0"/>
                <a:cs typeface="Arial" panose="020B0604020202020204" pitchFamily="34" charset="0"/>
              </a:rPr>
              <a:t>25,728,751 </a:t>
            </a:r>
            <a:r>
              <a:rPr lang="en-US" sz="1000" dirty="0">
                <a:solidFill>
                  <a:srgbClr val="000000"/>
                </a:solidFill>
                <a:latin typeface="Arial" panose="020B0604020202020204" pitchFamily="34" charset="0"/>
                <a:cs typeface="Arial" panose="020B0604020202020204" pitchFamily="34" charset="0"/>
              </a:rPr>
              <a:t>adverse </a:t>
            </a:r>
            <a:r>
              <a:rPr lang="en-US" sz="1000" dirty="0" smtClean="0">
                <a:solidFill>
                  <a:srgbClr val="000000"/>
                </a:solidFill>
                <a:latin typeface="Arial" panose="020B0604020202020204" pitchFamily="34" charset="0"/>
                <a:cs typeface="Arial" panose="020B0604020202020204" pitchFamily="34" charset="0"/>
              </a:rPr>
              <a:t>drug reaction reports</a:t>
            </a:r>
          </a:p>
          <a:p>
            <a:r>
              <a:rPr lang="en-US" sz="1000" dirty="0" smtClean="0">
                <a:solidFill>
                  <a:srgbClr val="000000"/>
                </a:solidFill>
                <a:latin typeface="Arial" panose="020B0604020202020204" pitchFamily="34" charset="0"/>
                <a:cs typeface="Arial" panose="020B0604020202020204" pitchFamily="34" charset="0"/>
              </a:rPr>
              <a:t>8664 myocarditis, 1251 </a:t>
            </a:r>
            <a:r>
              <a:rPr lang="en-US" sz="1000" dirty="0">
                <a:solidFill>
                  <a:srgbClr val="000000"/>
                </a:solidFill>
                <a:latin typeface="Arial" panose="020B0604020202020204" pitchFamily="34" charset="0"/>
                <a:cs typeface="Arial" panose="020B0604020202020204" pitchFamily="34" charset="0"/>
              </a:rPr>
              <a:t>involved a suspected culprit </a:t>
            </a:r>
            <a:r>
              <a:rPr lang="en-US" sz="1000" dirty="0" smtClean="0">
                <a:solidFill>
                  <a:srgbClr val="000000"/>
                </a:solidFill>
                <a:latin typeface="Arial" panose="020B0604020202020204" pitchFamily="34" charset="0"/>
                <a:cs typeface="Arial" panose="020B0604020202020204" pitchFamily="34" charset="0"/>
              </a:rPr>
              <a:t>vaccine</a:t>
            </a:r>
          </a:p>
          <a:p>
            <a:endParaRPr lang="en-US" sz="1000" dirty="0">
              <a:solidFill>
                <a:srgbClr val="000000"/>
              </a:solidFill>
              <a:latin typeface="Arial" panose="020B0604020202020204" pitchFamily="34" charset="0"/>
              <a:cs typeface="Arial" panose="020B0604020202020204" pitchFamily="34" charset="0"/>
            </a:endParaRPr>
          </a:p>
          <a:p>
            <a:r>
              <a:rPr lang="en-US" sz="1000" dirty="0" smtClean="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Amongthese</a:t>
            </a:r>
            <a:r>
              <a:rPr lang="en-US" sz="1000" dirty="0">
                <a:solidFill>
                  <a:srgbClr val="000000"/>
                </a:solidFill>
                <a:latin typeface="Arial" panose="020B0604020202020204" pitchFamily="34" charset="0"/>
                <a:cs typeface="Arial" panose="020B0604020202020204" pitchFamily="34" charset="0"/>
              </a:rPr>
              <a:t> latter reports, 214 (17.1%) were associated </a:t>
            </a:r>
            <a:r>
              <a:rPr lang="en-US" sz="1000" dirty="0" smtClean="0">
                <a:solidFill>
                  <a:srgbClr val="000000"/>
                </a:solidFill>
                <a:latin typeface="Arial" panose="020B0604020202020204" pitchFamily="34" charset="0"/>
                <a:cs typeface="Arial" panose="020B0604020202020204" pitchFamily="34" charset="0"/>
              </a:rPr>
              <a:t>COVID-19 </a:t>
            </a:r>
            <a:r>
              <a:rPr lang="en-US" sz="1000" dirty="0">
                <a:solidFill>
                  <a:srgbClr val="000000"/>
                </a:solidFill>
                <a:latin typeface="Arial" panose="020B0604020202020204" pitchFamily="34" charset="0"/>
                <a:cs typeface="Arial" panose="020B0604020202020204" pitchFamily="34" charset="0"/>
              </a:rPr>
              <a:t>vaccines</a:t>
            </a:r>
            <a:r>
              <a:rPr lang="en-US" sz="1000" dirty="0" smtClean="0">
                <a:solidFill>
                  <a:srgbClr val="000000"/>
                </a:solidFill>
                <a:latin typeface="Arial" panose="020B0604020202020204" pitchFamily="34" charset="0"/>
                <a:cs typeface="Arial" panose="020B0604020202020204" pitchFamily="34" charset="0"/>
              </a:rPr>
              <a:t>.</a:t>
            </a:r>
          </a:p>
          <a:p>
            <a:r>
              <a:rPr lang="en-US" sz="1000" dirty="0" smtClean="0">
                <a:solidFill>
                  <a:srgbClr val="000000"/>
                </a:solidFill>
                <a:latin typeface="Arial" panose="020B0604020202020204" pitchFamily="34" charset="0"/>
                <a:cs typeface="Arial" panose="020B0604020202020204" pitchFamily="34" charset="0"/>
              </a:rPr>
              <a:t> </a:t>
            </a:r>
            <a:r>
              <a:rPr lang="en-US" sz="1000" dirty="0">
                <a:solidFill>
                  <a:srgbClr val="000000"/>
                </a:solidFill>
                <a:latin typeface="Arial" panose="020B0604020202020204" pitchFamily="34" charset="0"/>
                <a:cs typeface="Arial" panose="020B0604020202020204" pitchFamily="34" charset="0"/>
              </a:rPr>
              <a:t>Only messenger ribonucleic acid (mRNA)COVID-19 vaccines, including mRNA1273 (</a:t>
            </a:r>
            <a:r>
              <a:rPr lang="en-US" sz="1000" dirty="0" err="1">
                <a:solidFill>
                  <a:srgbClr val="000000"/>
                </a:solidFill>
                <a:latin typeface="Arial" panose="020B0604020202020204" pitchFamily="34" charset="0"/>
                <a:cs typeface="Arial" panose="020B0604020202020204" pitchFamily="34" charset="0"/>
              </a:rPr>
              <a:t>Moderna</a:t>
            </a:r>
            <a:r>
              <a:rPr lang="en-US" sz="1000" dirty="0">
                <a:solidFill>
                  <a:srgbClr val="000000"/>
                </a:solidFill>
                <a:latin typeface="Arial" panose="020B0604020202020204" pitchFamily="34" charset="0"/>
                <a:cs typeface="Arial" panose="020B0604020202020204" pitchFamily="34" charset="0"/>
              </a:rPr>
              <a:t>®, </a:t>
            </a:r>
            <a:r>
              <a:rPr lang="en-US" sz="1000" i="1" dirty="0">
                <a:solidFill>
                  <a:srgbClr val="000000"/>
                </a:solidFill>
                <a:latin typeface="Arial" panose="020B0604020202020204" pitchFamily="34" charset="0"/>
                <a:cs typeface="Arial" panose="020B0604020202020204" pitchFamily="34" charset="0"/>
              </a:rPr>
              <a:t>n </a:t>
            </a:r>
            <a:r>
              <a:rPr lang="en-US" sz="1000" dirty="0">
                <a:solidFill>
                  <a:srgbClr val="000000"/>
                </a:solidFill>
                <a:latin typeface="Arial" panose="020B0604020202020204" pitchFamily="34" charset="0"/>
                <a:cs typeface="Arial" panose="020B0604020202020204" pitchFamily="34" charset="0"/>
              </a:rPr>
              <a:t>= 51,IC025= 1.1) and </a:t>
            </a:r>
            <a:r>
              <a:rPr lang="en-US" sz="1000" dirty="0" err="1">
                <a:solidFill>
                  <a:srgbClr val="000000"/>
                </a:solidFill>
                <a:latin typeface="Arial" panose="020B0604020202020204" pitchFamily="34" charset="0"/>
                <a:cs typeface="Arial" panose="020B0604020202020204" pitchFamily="34" charset="0"/>
              </a:rPr>
              <a:t>tozinameran</a:t>
            </a:r>
            <a:r>
              <a:rPr lang="en-US" sz="1000" dirty="0">
                <a:solidFill>
                  <a:srgbClr val="000000"/>
                </a:solidFill>
                <a:latin typeface="Arial" panose="020B0604020202020204" pitchFamily="34" charset="0"/>
                <a:cs typeface="Arial" panose="020B0604020202020204" pitchFamily="34" charset="0"/>
              </a:rPr>
              <a:t> (Pfizer/</a:t>
            </a:r>
            <a:r>
              <a:rPr lang="en-US" sz="1000" dirty="0" err="1">
                <a:solidFill>
                  <a:srgbClr val="000000"/>
                </a:solidFill>
                <a:latin typeface="Arial" panose="020B0604020202020204" pitchFamily="34" charset="0"/>
                <a:cs typeface="Arial" panose="020B0604020202020204" pitchFamily="34" charset="0"/>
              </a:rPr>
              <a:t>BioNTech</a:t>
            </a:r>
            <a:r>
              <a:rPr lang="en-US" sz="1000" dirty="0">
                <a:solidFill>
                  <a:srgbClr val="000000"/>
                </a:solidFill>
                <a:latin typeface="Arial" panose="020B0604020202020204" pitchFamily="34" charset="0"/>
                <a:cs typeface="Arial" panose="020B0604020202020204" pitchFamily="34" charset="0"/>
              </a:rPr>
              <a:t>®, </a:t>
            </a:r>
            <a:r>
              <a:rPr lang="en-US" sz="1000" i="1" dirty="0">
                <a:solidFill>
                  <a:srgbClr val="000000"/>
                </a:solidFill>
                <a:latin typeface="Arial" panose="020B0604020202020204" pitchFamily="34" charset="0"/>
                <a:cs typeface="Arial" panose="020B0604020202020204" pitchFamily="34" charset="0"/>
              </a:rPr>
              <a:t>n </a:t>
            </a:r>
            <a:r>
              <a:rPr lang="en-US" sz="1000" dirty="0">
                <a:solidFill>
                  <a:srgbClr val="000000"/>
                </a:solidFill>
                <a:latin typeface="Arial" panose="020B0604020202020204" pitchFamily="34" charset="0"/>
                <a:cs typeface="Arial" panose="020B0604020202020204" pitchFamily="34" charset="0"/>
              </a:rPr>
              <a:t>= 105,IC025= 0.05) were significantly associated with myocarditis</a:t>
            </a:r>
            <a:r>
              <a:rPr lang="en-US" sz="1000" dirty="0" smtClean="0">
                <a:solidFill>
                  <a:srgbClr val="000000"/>
                </a:solidFill>
                <a:latin typeface="Arial" panose="020B0604020202020204" pitchFamily="34" charset="0"/>
                <a:cs typeface="Arial" panose="020B0604020202020204" pitchFamily="34" charset="0"/>
              </a:rPr>
              <a:t>, whereas </a:t>
            </a:r>
            <a:r>
              <a:rPr lang="en-US" sz="1000" dirty="0">
                <a:solidFill>
                  <a:srgbClr val="000000"/>
                </a:solidFill>
                <a:latin typeface="Arial" panose="020B0604020202020204" pitchFamily="34" charset="0"/>
                <a:cs typeface="Arial" panose="020B0604020202020204" pitchFamily="34" charset="0"/>
              </a:rPr>
              <a:t>other types of COVID-19 vaccine were not (Fig. 1</a:t>
            </a:r>
            <a:r>
              <a:rPr lang="en-US" sz="1000" dirty="0" smtClean="0">
                <a:solidFill>
                  <a:srgbClr val="000000"/>
                </a:solidFill>
                <a:latin typeface="Arial" panose="020B0604020202020204" pitchFamily="34" charset="0"/>
                <a:cs typeface="Arial" panose="020B0604020202020204" pitchFamily="34" charset="0"/>
              </a:rPr>
              <a:t>).</a:t>
            </a:r>
          </a:p>
          <a:p>
            <a:endParaRPr lang="en-US" sz="1000" dirty="0">
              <a:solidFill>
                <a:srgbClr val="000000"/>
              </a:solidFill>
              <a:latin typeface="Arial" panose="020B0604020202020204" pitchFamily="34" charset="0"/>
              <a:cs typeface="Arial" panose="020B0604020202020204" pitchFamily="34" charset="0"/>
            </a:endParaRPr>
          </a:p>
          <a:p>
            <a:r>
              <a:rPr lang="en-US" sz="1000" dirty="0" smtClean="0">
                <a:solidFill>
                  <a:srgbClr val="000000"/>
                </a:solidFill>
                <a:latin typeface="Arial" panose="020B0604020202020204" pitchFamily="34" charset="0"/>
                <a:cs typeface="Arial" panose="020B0604020202020204" pitchFamily="34" charset="0"/>
              </a:rPr>
              <a:t>median </a:t>
            </a:r>
            <a:r>
              <a:rPr lang="en-US" sz="1000" dirty="0">
                <a:solidFill>
                  <a:srgbClr val="000000"/>
                </a:solidFill>
                <a:latin typeface="Arial" panose="020B0604020202020204" pitchFamily="34" charset="0"/>
                <a:cs typeface="Arial" panose="020B0604020202020204" pitchFamily="34" charset="0"/>
              </a:rPr>
              <a:t>age of patients with COVID-19 vaccine-related myocarditis was 35 years (interquartile range 25—50years) and 131/205 (63.9%) were </a:t>
            </a:r>
            <a:r>
              <a:rPr lang="en-US" sz="1000" dirty="0" smtClean="0">
                <a:solidFill>
                  <a:srgbClr val="000000"/>
                </a:solidFill>
                <a:latin typeface="Arial" panose="020B0604020202020204" pitchFamily="34" charset="0"/>
                <a:cs typeface="Arial" panose="020B0604020202020204" pitchFamily="34" charset="0"/>
              </a:rPr>
              <a:t>male</a:t>
            </a:r>
          </a:p>
          <a:p>
            <a:endParaRPr lang="en-US" sz="1000" dirty="0">
              <a:solidFill>
                <a:srgbClr val="000000"/>
              </a:solidFill>
              <a:latin typeface="Arial" panose="020B0604020202020204" pitchFamily="34" charset="0"/>
              <a:cs typeface="Arial" panose="020B0604020202020204" pitchFamily="34" charset="0"/>
            </a:endParaRPr>
          </a:p>
          <a:p>
            <a:r>
              <a:rPr lang="en-US" sz="1000" dirty="0" smtClean="0">
                <a:solidFill>
                  <a:srgbClr val="000000"/>
                </a:solidFill>
                <a:latin typeface="Arial" panose="020B0604020202020204" pitchFamily="34" charset="0"/>
                <a:cs typeface="Arial" panose="020B0604020202020204" pitchFamily="34" charset="0"/>
              </a:rPr>
              <a:t>Associated </a:t>
            </a:r>
            <a:r>
              <a:rPr lang="en-US" sz="1000" dirty="0">
                <a:solidFill>
                  <a:srgbClr val="000000"/>
                </a:solidFill>
                <a:latin typeface="Arial" panose="020B0604020202020204" pitchFamily="34" charset="0"/>
                <a:cs typeface="Arial" panose="020B0604020202020204" pitchFamily="34" charset="0"/>
              </a:rPr>
              <a:t>pericarditis was reported in 47/214 (22%) cases. </a:t>
            </a:r>
            <a:r>
              <a:rPr lang="en-US" sz="1000" dirty="0" smtClean="0">
                <a:solidFill>
                  <a:srgbClr val="000000"/>
                </a:solidFill>
                <a:latin typeface="Arial" panose="020B0604020202020204" pitchFamily="34" charset="0"/>
                <a:cs typeface="Arial" panose="020B0604020202020204" pitchFamily="34" charset="0"/>
              </a:rPr>
              <a:t>The median </a:t>
            </a:r>
            <a:r>
              <a:rPr lang="en-US" sz="1000" dirty="0">
                <a:solidFill>
                  <a:srgbClr val="000000"/>
                </a:solidFill>
                <a:latin typeface="Arial" panose="020B0604020202020204" pitchFamily="34" charset="0"/>
                <a:cs typeface="Arial" panose="020B0604020202020204" pitchFamily="34" charset="0"/>
              </a:rPr>
              <a:t>time to onset between last dose of vaccine </a:t>
            </a:r>
            <a:r>
              <a:rPr lang="en-US" sz="1000" dirty="0" smtClean="0">
                <a:solidFill>
                  <a:srgbClr val="000000"/>
                </a:solidFill>
                <a:latin typeface="Arial" panose="020B0604020202020204" pitchFamily="34" charset="0"/>
                <a:cs typeface="Arial" panose="020B0604020202020204" pitchFamily="34" charset="0"/>
              </a:rPr>
              <a:t>received and </a:t>
            </a:r>
            <a:r>
              <a:rPr lang="en-US" sz="1000" dirty="0">
                <a:solidFill>
                  <a:srgbClr val="000000"/>
                </a:solidFill>
                <a:latin typeface="Arial" panose="020B0604020202020204" pitchFamily="34" charset="0"/>
                <a:cs typeface="Arial" panose="020B0604020202020204" pitchFamily="34" charset="0"/>
              </a:rPr>
              <a:t>the adverse event was </a:t>
            </a:r>
            <a:r>
              <a:rPr lang="en-US" sz="1200" b="1" dirty="0">
                <a:solidFill>
                  <a:srgbClr val="000000"/>
                </a:solidFill>
                <a:latin typeface="Arial" panose="020B0604020202020204" pitchFamily="34" charset="0"/>
                <a:cs typeface="Arial" panose="020B0604020202020204" pitchFamily="34" charset="0"/>
              </a:rPr>
              <a:t>3 days </a:t>
            </a:r>
            <a:r>
              <a:rPr lang="en-US" sz="1000" dirty="0">
                <a:solidFill>
                  <a:srgbClr val="000000"/>
                </a:solidFill>
                <a:latin typeface="Arial" panose="020B0604020202020204" pitchFamily="34" charset="0"/>
                <a:cs typeface="Arial" panose="020B0604020202020204" pitchFamily="34" charset="0"/>
              </a:rPr>
              <a:t>(interquartile range 1—6days; </a:t>
            </a:r>
            <a:r>
              <a:rPr lang="en-US" sz="1000" i="1" dirty="0">
                <a:solidFill>
                  <a:srgbClr val="000000"/>
                </a:solidFill>
                <a:latin typeface="Arial" panose="020B0604020202020204" pitchFamily="34" charset="0"/>
                <a:cs typeface="Arial" panose="020B0604020202020204" pitchFamily="34" charset="0"/>
              </a:rPr>
              <a:t>n </a:t>
            </a:r>
            <a:r>
              <a:rPr lang="en-US" sz="1000" dirty="0">
                <a:solidFill>
                  <a:srgbClr val="000000"/>
                </a:solidFill>
                <a:latin typeface="Arial" panose="020B0604020202020204" pitchFamily="34" charset="0"/>
                <a:cs typeface="Arial" panose="020B0604020202020204" pitchFamily="34" charset="0"/>
              </a:rPr>
              <a:t>available = 202). </a:t>
            </a:r>
            <a:endParaRPr lang="en-US" sz="1000" dirty="0" smtClean="0">
              <a:solidFill>
                <a:srgbClr val="000000"/>
              </a:solidFill>
              <a:latin typeface="Arial" panose="020B0604020202020204" pitchFamily="34" charset="0"/>
              <a:cs typeface="Arial" panose="020B0604020202020204" pitchFamily="34" charset="0"/>
            </a:endParaRPr>
          </a:p>
          <a:p>
            <a:endParaRPr lang="en-US" sz="1000" dirty="0">
              <a:solidFill>
                <a:srgbClr val="000000"/>
              </a:solidFill>
              <a:latin typeface="Arial" panose="020B0604020202020204" pitchFamily="34" charset="0"/>
              <a:cs typeface="Arial" panose="020B0604020202020204" pitchFamily="34" charset="0"/>
            </a:endParaRPr>
          </a:p>
          <a:p>
            <a:r>
              <a:rPr lang="en-US" sz="1000" dirty="0" smtClean="0">
                <a:solidFill>
                  <a:srgbClr val="000000"/>
                </a:solidFill>
                <a:latin typeface="Arial" panose="020B0604020202020204" pitchFamily="34" charset="0"/>
                <a:cs typeface="Arial" panose="020B0604020202020204" pitchFamily="34" charset="0"/>
              </a:rPr>
              <a:t>Notably</a:t>
            </a:r>
            <a:r>
              <a:rPr lang="en-US" sz="1000" dirty="0">
                <a:solidFill>
                  <a:srgbClr val="000000"/>
                </a:solidFill>
                <a:latin typeface="Arial" panose="020B0604020202020204" pitchFamily="34" charset="0"/>
                <a:cs typeface="Arial" panose="020B0604020202020204" pitchFamily="34" charset="0"/>
              </a:rPr>
              <a:t>, sufficient data were avail-able to classify 23 cases as definite, 16 as probable and </a:t>
            </a:r>
            <a:r>
              <a:rPr lang="en-US" sz="1000" dirty="0" smtClean="0">
                <a:solidFill>
                  <a:srgbClr val="000000"/>
                </a:solidFill>
                <a:latin typeface="Arial" panose="020B0604020202020204" pitchFamily="34" charset="0"/>
                <a:cs typeface="Arial" panose="020B0604020202020204" pitchFamily="34" charset="0"/>
              </a:rPr>
              <a:t>46 as </a:t>
            </a:r>
            <a:r>
              <a:rPr lang="en-US" sz="1000" dirty="0">
                <a:solidFill>
                  <a:srgbClr val="000000"/>
                </a:solidFill>
                <a:latin typeface="Arial" panose="020B0604020202020204" pitchFamily="34" charset="0"/>
                <a:cs typeface="Arial" panose="020B0604020202020204" pitchFamily="34" charset="0"/>
              </a:rPr>
              <a:t>possible myocarditis. No patient with definite </a:t>
            </a:r>
            <a:r>
              <a:rPr lang="en-US" sz="1000" dirty="0" smtClean="0">
                <a:solidFill>
                  <a:srgbClr val="000000"/>
                </a:solidFill>
                <a:latin typeface="Arial" panose="020B0604020202020204" pitchFamily="34" charset="0"/>
                <a:cs typeface="Arial" panose="020B0604020202020204" pitchFamily="34" charset="0"/>
              </a:rPr>
              <a:t>myocarditis died</a:t>
            </a:r>
            <a:r>
              <a:rPr lang="en-US" sz="1000" dirty="0">
                <a:solidFill>
                  <a:srgbClr val="000000"/>
                </a:solidFill>
                <a:latin typeface="Arial" panose="020B0604020202020204" pitchFamily="34" charset="0"/>
                <a:cs typeface="Arial" panose="020B0604020202020204" pitchFamily="34" charset="0"/>
              </a:rPr>
              <a:t>.</a:t>
            </a:r>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99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029054" y="95250"/>
            <a:ext cx="5857309" cy="461665"/>
          </a:xfrm>
          <a:prstGeom prst="rect">
            <a:avLst/>
          </a:prstGeom>
          <a:noFill/>
        </p:spPr>
        <p:txBody>
          <a:bodyPr wrap="none" rtlCol="0">
            <a:spAutoFit/>
          </a:bodyPr>
          <a:lstStyle/>
          <a:p>
            <a:r>
              <a:rPr lang="fr-FR" sz="2400" b="1" dirty="0" smtClean="0">
                <a:latin typeface="Arial" panose="020B0604020202020204" pitchFamily="34" charset="0"/>
                <a:cs typeface="Arial" panose="020B0604020202020204" pitchFamily="34" charset="0"/>
              </a:rPr>
              <a:t>Myocardite et vaccination ARNm. USA </a:t>
            </a:r>
            <a:endParaRPr lang="fr-FR" sz="2400" b="1" dirty="0">
              <a:latin typeface="Arial" panose="020B0604020202020204" pitchFamily="34" charset="0"/>
              <a:cs typeface="Arial" panose="020B0604020202020204" pitchFamily="34" charset="0"/>
            </a:endParaRPr>
          </a:p>
        </p:txBody>
      </p:sp>
      <p:sp>
        <p:nvSpPr>
          <p:cNvPr id="5" name="Rectangle 4"/>
          <p:cNvSpPr/>
          <p:nvPr/>
        </p:nvSpPr>
        <p:spPr>
          <a:xfrm>
            <a:off x="304800" y="666751"/>
            <a:ext cx="11601450" cy="5693866"/>
          </a:xfrm>
          <a:prstGeom prst="rect">
            <a:avLst/>
          </a:prstGeom>
        </p:spPr>
        <p:txBody>
          <a:bodyPr wrap="square">
            <a:spAutoFit/>
          </a:bodyPr>
          <a:lstStyle/>
          <a:p>
            <a:r>
              <a:rPr lang="en-US" b="1" dirty="0" smtClean="0">
                <a:solidFill>
                  <a:srgbClr val="000000"/>
                </a:solidFill>
                <a:latin typeface="Arial" panose="020B0604020202020204" pitchFamily="34" charset="0"/>
                <a:cs typeface="Arial" panose="020B0604020202020204" pitchFamily="34" charset="0"/>
              </a:rPr>
              <a:t>1300 </a:t>
            </a:r>
            <a:r>
              <a:rPr lang="en-US" b="1" dirty="0">
                <a:solidFill>
                  <a:srgbClr val="000000"/>
                </a:solidFill>
                <a:latin typeface="Arial" panose="020B0604020202020204" pitchFamily="34" charset="0"/>
                <a:cs typeface="Arial" panose="020B0604020202020204" pitchFamily="34" charset="0"/>
              </a:rPr>
              <a:t>cases </a:t>
            </a:r>
            <a:r>
              <a:rPr lang="en-US" dirty="0">
                <a:solidFill>
                  <a:srgbClr val="000000"/>
                </a:solidFill>
                <a:latin typeface="Arial" panose="020B0604020202020204" pitchFamily="34" charset="0"/>
                <a:cs typeface="Arial" panose="020B0604020202020204" pitchFamily="34" charset="0"/>
              </a:rPr>
              <a:t>reported </a:t>
            </a:r>
            <a:r>
              <a:rPr lang="en-US" dirty="0" smtClean="0">
                <a:solidFill>
                  <a:srgbClr val="000000"/>
                </a:solidFill>
                <a:latin typeface="Arial" panose="020B0604020202020204" pitchFamily="34" charset="0"/>
                <a:cs typeface="Arial" panose="020B0604020202020204" pitchFamily="34" charset="0"/>
              </a:rPr>
              <a:t>from more </a:t>
            </a:r>
            <a:r>
              <a:rPr lang="en-US" dirty="0">
                <a:solidFill>
                  <a:srgbClr val="000000"/>
                </a:solidFill>
                <a:latin typeface="Arial" panose="020B0604020202020204" pitchFamily="34" charset="0"/>
                <a:cs typeface="Arial" panose="020B0604020202020204" pitchFamily="34" charset="0"/>
              </a:rPr>
              <a:t>than </a:t>
            </a:r>
            <a:r>
              <a:rPr lang="en-US" b="1" dirty="0">
                <a:solidFill>
                  <a:srgbClr val="000000"/>
                </a:solidFill>
                <a:latin typeface="Arial" panose="020B0604020202020204" pitchFamily="34" charset="0"/>
                <a:cs typeface="Arial" panose="020B0604020202020204" pitchFamily="34" charset="0"/>
              </a:rPr>
              <a:t>350 million doses </a:t>
            </a:r>
            <a:r>
              <a:rPr lang="en-US" dirty="0">
                <a:solidFill>
                  <a:srgbClr val="000000"/>
                </a:solidFill>
                <a:latin typeface="Arial" panose="020B0604020202020204" pitchFamily="34" charset="0"/>
                <a:cs typeface="Arial" panose="020B0604020202020204" pitchFamily="34" charset="0"/>
              </a:rPr>
              <a:t>in the United </a:t>
            </a:r>
            <a:r>
              <a:rPr lang="en-US" dirty="0" smtClean="0">
                <a:solidFill>
                  <a:srgbClr val="000000"/>
                </a:solidFill>
                <a:latin typeface="Arial" panose="020B0604020202020204" pitchFamily="34" charset="0"/>
                <a:cs typeface="Arial" panose="020B0604020202020204" pitchFamily="34" charset="0"/>
              </a:rPr>
              <a:t>States</a:t>
            </a:r>
          </a:p>
          <a:p>
            <a:endParaRPr lang="en-US" dirty="0">
              <a:solidFill>
                <a:srgbClr val="000000"/>
              </a:solidFill>
              <a:latin typeface="Arial" panose="020B0604020202020204" pitchFamily="34" charset="0"/>
              <a:cs typeface="Arial" panose="020B0604020202020204" pitchFamily="34" charset="0"/>
            </a:endParaRPr>
          </a:p>
          <a:p>
            <a:r>
              <a:rPr lang="en-US" dirty="0" smtClean="0">
                <a:solidFill>
                  <a:srgbClr val="000000"/>
                </a:solidFill>
                <a:latin typeface="Arial" panose="020B0604020202020204" pitchFamily="34" charset="0"/>
                <a:cs typeface="Arial" panose="020B0604020202020204" pitchFamily="34" charset="0"/>
              </a:rPr>
              <a:t>young </a:t>
            </a:r>
            <a:r>
              <a:rPr lang="en-US" dirty="0">
                <a:solidFill>
                  <a:srgbClr val="000000"/>
                </a:solidFill>
                <a:latin typeface="Arial" panose="020B0604020202020204" pitchFamily="34" charset="0"/>
                <a:cs typeface="Arial" panose="020B0604020202020204" pitchFamily="34" charset="0"/>
              </a:rPr>
              <a:t>men (median age 24 years), </a:t>
            </a:r>
            <a:r>
              <a:rPr lang="en-US" dirty="0" smtClean="0">
                <a:solidFill>
                  <a:srgbClr val="000000"/>
                </a:solidFill>
                <a:latin typeface="Arial" panose="020B0604020202020204" pitchFamily="34" charset="0"/>
                <a:cs typeface="Arial" panose="020B0604020202020204" pitchFamily="34" charset="0"/>
              </a:rPr>
              <a:t>and </a:t>
            </a:r>
            <a:r>
              <a:rPr lang="en-US" b="1" dirty="0" smtClean="0">
                <a:solidFill>
                  <a:srgbClr val="000000"/>
                </a:solidFill>
                <a:latin typeface="Arial" panose="020B0604020202020204" pitchFamily="34" charset="0"/>
                <a:cs typeface="Arial" panose="020B0604020202020204" pitchFamily="34" charset="0"/>
              </a:rPr>
              <a:t>nearly </a:t>
            </a:r>
            <a:r>
              <a:rPr lang="en-US" b="1" dirty="0">
                <a:solidFill>
                  <a:srgbClr val="000000"/>
                </a:solidFill>
                <a:latin typeface="Arial" panose="020B0604020202020204" pitchFamily="34" charset="0"/>
                <a:cs typeface="Arial" panose="020B0604020202020204" pitchFamily="34" charset="0"/>
              </a:rPr>
              <a:t>2/3 of cases were </a:t>
            </a:r>
            <a:r>
              <a:rPr lang="en-US" dirty="0">
                <a:solidFill>
                  <a:srgbClr val="000000"/>
                </a:solidFill>
                <a:latin typeface="Arial" panose="020B0604020202020204" pitchFamily="34" charset="0"/>
                <a:cs typeface="Arial" panose="020B0604020202020204" pitchFamily="34" charset="0"/>
              </a:rPr>
              <a:t>reported after the </a:t>
            </a:r>
            <a:r>
              <a:rPr lang="en-US" b="1" dirty="0">
                <a:solidFill>
                  <a:srgbClr val="000000"/>
                </a:solidFill>
                <a:latin typeface="Arial" panose="020B0604020202020204" pitchFamily="34" charset="0"/>
                <a:cs typeface="Arial" panose="020B0604020202020204" pitchFamily="34" charset="0"/>
              </a:rPr>
              <a:t>second dose </a:t>
            </a:r>
            <a:r>
              <a:rPr lang="en-US" dirty="0">
                <a:solidFill>
                  <a:srgbClr val="000000"/>
                </a:solidFill>
                <a:latin typeface="Arial" panose="020B0604020202020204" pitchFamily="34" charset="0"/>
                <a:cs typeface="Arial" panose="020B0604020202020204" pitchFamily="34" charset="0"/>
              </a:rPr>
              <a:t>with a </a:t>
            </a:r>
            <a:r>
              <a:rPr lang="en-US" dirty="0" smtClean="0">
                <a:solidFill>
                  <a:srgbClr val="000000"/>
                </a:solidFill>
                <a:latin typeface="Arial" panose="020B0604020202020204" pitchFamily="34" charset="0"/>
                <a:cs typeface="Arial" panose="020B0604020202020204" pitchFamily="34" charset="0"/>
              </a:rPr>
              <a:t>median onset </a:t>
            </a:r>
            <a:r>
              <a:rPr lang="en-US" dirty="0">
                <a:solidFill>
                  <a:srgbClr val="000000"/>
                </a:solidFill>
                <a:latin typeface="Arial" panose="020B0604020202020204" pitchFamily="34" charset="0"/>
                <a:cs typeface="Arial" panose="020B0604020202020204" pitchFamily="34" charset="0"/>
              </a:rPr>
              <a:t>of symptoms approximately </a:t>
            </a:r>
            <a:r>
              <a:rPr lang="en-US" b="1" dirty="0">
                <a:solidFill>
                  <a:srgbClr val="000000"/>
                </a:solidFill>
                <a:latin typeface="Arial" panose="020B0604020202020204" pitchFamily="34" charset="0"/>
                <a:cs typeface="Arial" panose="020B0604020202020204" pitchFamily="34" charset="0"/>
              </a:rPr>
              <a:t>three days after </a:t>
            </a:r>
            <a:r>
              <a:rPr lang="en-US" dirty="0" smtClean="0">
                <a:solidFill>
                  <a:srgbClr val="000000"/>
                </a:solidFill>
                <a:latin typeface="Arial" panose="020B0604020202020204" pitchFamily="34" charset="0"/>
                <a:cs typeface="Arial" panose="020B0604020202020204" pitchFamily="34" charset="0"/>
              </a:rPr>
              <a:t>vaccination. For 18–24 </a:t>
            </a:r>
            <a:r>
              <a:rPr lang="en-US" dirty="0">
                <a:solidFill>
                  <a:srgbClr val="000000"/>
                </a:solidFill>
                <a:latin typeface="Arial" panose="020B0604020202020204" pitchFamily="34" charset="0"/>
                <a:cs typeface="Arial" panose="020B0604020202020204" pitchFamily="34" charset="0"/>
              </a:rPr>
              <a:t>year-old males, this translates to an expected prevalence of </a:t>
            </a:r>
            <a:r>
              <a:rPr lang="en-US" dirty="0" smtClean="0">
                <a:solidFill>
                  <a:srgbClr val="000000"/>
                </a:solidFill>
                <a:latin typeface="Arial" panose="020B0604020202020204" pitchFamily="34" charset="0"/>
                <a:cs typeface="Arial" panose="020B0604020202020204" pitchFamily="34" charset="0"/>
              </a:rPr>
              <a:t>vaccine associated </a:t>
            </a:r>
            <a:r>
              <a:rPr lang="en-US" dirty="0">
                <a:solidFill>
                  <a:srgbClr val="000000"/>
                </a:solidFill>
                <a:latin typeface="Arial" panose="020B0604020202020204" pitchFamily="34" charset="0"/>
                <a:cs typeface="Arial" panose="020B0604020202020204" pitchFamily="34" charset="0"/>
              </a:rPr>
              <a:t>myocarditis that is approximately </a:t>
            </a:r>
            <a:r>
              <a:rPr lang="en-US" b="1" dirty="0">
                <a:solidFill>
                  <a:srgbClr val="000000"/>
                </a:solidFill>
                <a:latin typeface="Arial" panose="020B0604020202020204" pitchFamily="34" charset="0"/>
                <a:cs typeface="Arial" panose="020B0604020202020204" pitchFamily="34" charset="0"/>
              </a:rPr>
              <a:t>3 cases per </a:t>
            </a:r>
            <a:r>
              <a:rPr lang="en-US" b="1" dirty="0" smtClean="0">
                <a:solidFill>
                  <a:srgbClr val="000000"/>
                </a:solidFill>
                <a:latin typeface="Arial" panose="020B0604020202020204" pitchFamily="34" charset="0"/>
                <a:cs typeface="Arial" panose="020B0604020202020204" pitchFamily="34" charset="0"/>
              </a:rPr>
              <a:t>100,000 doses </a:t>
            </a:r>
            <a:r>
              <a:rPr lang="en-US" b="1" dirty="0">
                <a:solidFill>
                  <a:srgbClr val="000000"/>
                </a:solidFill>
                <a:latin typeface="Arial" panose="020B0604020202020204" pitchFamily="34" charset="0"/>
                <a:cs typeface="Arial" panose="020B0604020202020204" pitchFamily="34" charset="0"/>
              </a:rPr>
              <a:t>(0.003%) </a:t>
            </a:r>
            <a:r>
              <a:rPr lang="en-US" dirty="0">
                <a:solidFill>
                  <a:srgbClr val="000000"/>
                </a:solidFill>
                <a:latin typeface="Arial" panose="020B0604020202020204" pitchFamily="34" charset="0"/>
                <a:cs typeface="Arial" panose="020B0604020202020204" pitchFamily="34" charset="0"/>
              </a:rPr>
              <a:t>based on VAERs </a:t>
            </a:r>
            <a:r>
              <a:rPr lang="en-US" dirty="0" smtClean="0">
                <a:solidFill>
                  <a:srgbClr val="000000"/>
                </a:solidFill>
                <a:latin typeface="Arial" panose="020B0604020202020204" pitchFamily="34" charset="0"/>
                <a:cs typeface="Arial" panose="020B0604020202020204" pitchFamily="34" charset="0"/>
              </a:rPr>
              <a:t>data. </a:t>
            </a:r>
          </a:p>
          <a:p>
            <a:endParaRPr lang="en-US" dirty="0">
              <a:solidFill>
                <a:srgbClr val="000000"/>
              </a:solidFill>
              <a:latin typeface="Arial" panose="020B0604020202020204" pitchFamily="34" charset="0"/>
              <a:cs typeface="Arial" panose="020B0604020202020204" pitchFamily="34" charset="0"/>
            </a:endParaRPr>
          </a:p>
          <a:p>
            <a:endParaRPr lang="en-US" dirty="0" smtClean="0">
              <a:solidFill>
                <a:srgbClr val="000000"/>
              </a:solidFill>
              <a:latin typeface="Arial" panose="020B0604020202020204" pitchFamily="34" charset="0"/>
              <a:cs typeface="Arial" panose="020B0604020202020204" pitchFamily="34" charset="0"/>
            </a:endParaRPr>
          </a:p>
          <a:p>
            <a:r>
              <a:rPr lang="en-US" sz="2800" b="1" dirty="0" smtClean="0">
                <a:solidFill>
                  <a:srgbClr val="000000"/>
                </a:solidFill>
                <a:latin typeface="Arial" panose="020B0604020202020204" pitchFamily="34" charset="0"/>
                <a:cs typeface="Arial" panose="020B0604020202020204" pitchFamily="34" charset="0"/>
              </a:rPr>
              <a:t>Prevalence </a:t>
            </a:r>
            <a:r>
              <a:rPr lang="en-US" sz="2800" b="1" dirty="0">
                <a:solidFill>
                  <a:srgbClr val="000000"/>
                </a:solidFill>
                <a:latin typeface="Arial" panose="020B0604020202020204" pitchFamily="34" charset="0"/>
                <a:cs typeface="Arial" panose="020B0604020202020204" pitchFamily="34" charset="0"/>
              </a:rPr>
              <a:t>of COVID-19 </a:t>
            </a:r>
            <a:r>
              <a:rPr lang="en-US" sz="2800" b="1" dirty="0" smtClean="0">
                <a:solidFill>
                  <a:srgbClr val="000000"/>
                </a:solidFill>
                <a:latin typeface="Arial" panose="020B0604020202020204" pitchFamily="34" charset="0"/>
                <a:cs typeface="Arial" panose="020B0604020202020204" pitchFamily="34" charset="0"/>
              </a:rPr>
              <a:t>vaccine </a:t>
            </a:r>
            <a:r>
              <a:rPr lang="fr-FR" sz="2800" b="1" dirty="0" err="1" smtClean="0">
                <a:solidFill>
                  <a:srgbClr val="000000"/>
                </a:solidFill>
                <a:latin typeface="Arial" panose="020B0604020202020204" pitchFamily="34" charset="0"/>
                <a:cs typeface="Arial" panose="020B0604020202020204" pitchFamily="34" charset="0"/>
              </a:rPr>
              <a:t>associated</a:t>
            </a:r>
            <a:r>
              <a:rPr lang="fr-FR" sz="2800" b="1" dirty="0" smtClean="0">
                <a:solidFill>
                  <a:srgbClr val="000000"/>
                </a:solidFill>
                <a:latin typeface="Arial" panose="020B0604020202020204" pitchFamily="34" charset="0"/>
                <a:cs typeface="Arial" panose="020B0604020202020204" pitchFamily="34" charset="0"/>
              </a:rPr>
              <a:t> </a:t>
            </a:r>
            <a:r>
              <a:rPr lang="fr-FR" sz="2800" b="1" dirty="0" err="1">
                <a:solidFill>
                  <a:srgbClr val="000000"/>
                </a:solidFill>
                <a:latin typeface="Arial" panose="020B0604020202020204" pitchFamily="34" charset="0"/>
                <a:cs typeface="Arial" panose="020B0604020202020204" pitchFamily="34" charset="0"/>
              </a:rPr>
              <a:t>myocarditis</a:t>
            </a:r>
            <a:r>
              <a:rPr lang="fr-FR" sz="2800" b="1" dirty="0">
                <a:solidFill>
                  <a:srgbClr val="000000"/>
                </a:solidFill>
                <a:latin typeface="Arial" panose="020B0604020202020204" pitchFamily="34" charset="0"/>
                <a:cs typeface="Arial" panose="020B0604020202020204" pitchFamily="34" charset="0"/>
              </a:rPr>
              <a:t> at ~3 per 100,000 patients (0.003%) </a:t>
            </a:r>
            <a:r>
              <a:rPr lang="fr-FR" sz="2800" b="1" dirty="0" smtClean="0">
                <a:solidFill>
                  <a:srgbClr val="000000"/>
                </a:solidFill>
                <a:latin typeface="Arial" panose="020B0604020202020204" pitchFamily="34" charset="0"/>
                <a:cs typeface="Arial" panose="020B0604020202020204" pitchFamily="34" charset="0"/>
              </a:rPr>
              <a:t>versus </a:t>
            </a:r>
            <a:r>
              <a:rPr lang="en-US" sz="2800" b="1" dirty="0" smtClean="0">
                <a:solidFill>
                  <a:srgbClr val="000000"/>
                </a:solidFill>
                <a:latin typeface="Arial" panose="020B0604020202020204" pitchFamily="34" charset="0"/>
                <a:cs typeface="Arial" panose="020B0604020202020204" pitchFamily="34" charset="0"/>
              </a:rPr>
              <a:t>~11 </a:t>
            </a:r>
            <a:r>
              <a:rPr lang="en-US" sz="2800" b="1" dirty="0">
                <a:solidFill>
                  <a:srgbClr val="000000"/>
                </a:solidFill>
                <a:latin typeface="Arial" panose="020B0604020202020204" pitchFamily="34" charset="0"/>
                <a:cs typeface="Arial" panose="020B0604020202020204" pitchFamily="34" charset="0"/>
              </a:rPr>
              <a:t>per 100,000 patients (0.01%) for acute COVID-19 </a:t>
            </a:r>
            <a:r>
              <a:rPr lang="en-US" sz="2800" b="1" dirty="0" smtClean="0">
                <a:solidFill>
                  <a:srgbClr val="000000"/>
                </a:solidFill>
                <a:latin typeface="Arial" panose="020B0604020202020204" pitchFamily="34" charset="0"/>
                <a:cs typeface="Arial" panose="020B0604020202020204" pitchFamily="34" charset="0"/>
              </a:rPr>
              <a:t>myocarditis.</a:t>
            </a:r>
          </a:p>
          <a:p>
            <a:endParaRPr lang="en-US" sz="2800" b="1" dirty="0">
              <a:solidFill>
                <a:srgbClr val="000000"/>
              </a:solidFill>
              <a:latin typeface="Arial" panose="020B0604020202020204" pitchFamily="34" charset="0"/>
              <a:cs typeface="Arial" panose="020B0604020202020204" pitchFamily="34" charset="0"/>
            </a:endParaRPr>
          </a:p>
          <a:p>
            <a:endParaRPr lang="en-US" dirty="0" smtClean="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r>
              <a:rPr lang="en-US" dirty="0" smtClean="0">
                <a:solidFill>
                  <a:srgbClr val="000000"/>
                </a:solidFill>
                <a:latin typeface="Arial" panose="020B0604020202020204" pitchFamily="34" charset="0"/>
                <a:cs typeface="Arial" panose="020B0604020202020204" pitchFamily="34" charset="0"/>
              </a:rPr>
              <a:t>Fortunately, most </a:t>
            </a:r>
            <a:r>
              <a:rPr lang="en-US" dirty="0">
                <a:solidFill>
                  <a:srgbClr val="000000"/>
                </a:solidFill>
                <a:latin typeface="Arial" panose="020B0604020202020204" pitchFamily="34" charset="0"/>
                <a:cs typeface="Arial" panose="020B0604020202020204" pitchFamily="34" charset="0"/>
              </a:rPr>
              <a:t>case reports describing COVID-19 vaccine associated </a:t>
            </a:r>
            <a:r>
              <a:rPr lang="en-US" dirty="0" smtClean="0">
                <a:solidFill>
                  <a:srgbClr val="000000"/>
                </a:solidFill>
                <a:latin typeface="Arial" panose="020B0604020202020204" pitchFamily="34" charset="0"/>
                <a:cs typeface="Arial" panose="020B0604020202020204" pitchFamily="34" charset="0"/>
              </a:rPr>
              <a:t>myocarditis have </a:t>
            </a:r>
            <a:r>
              <a:rPr lang="en-US" dirty="0">
                <a:solidFill>
                  <a:srgbClr val="000000"/>
                </a:solidFill>
                <a:latin typeface="Arial" panose="020B0604020202020204" pitchFamily="34" charset="0"/>
                <a:cs typeface="Arial" panose="020B0604020202020204" pitchFamily="34" charset="0"/>
              </a:rPr>
              <a:t>described a mild-to-moderate severity illness treated with </a:t>
            </a:r>
            <a:r>
              <a:rPr lang="en-US" dirty="0" smtClean="0">
                <a:solidFill>
                  <a:srgbClr val="000000"/>
                </a:solidFill>
                <a:latin typeface="Arial" panose="020B0604020202020204" pitchFamily="34" charset="0"/>
                <a:cs typeface="Arial" panose="020B0604020202020204" pitchFamily="34" charset="0"/>
              </a:rPr>
              <a:t>supportive care</a:t>
            </a:r>
            <a:r>
              <a:rPr lang="en-US" dirty="0">
                <a:solidFill>
                  <a:srgbClr val="000000"/>
                </a:solidFill>
                <a:latin typeface="Arial" panose="020B0604020202020204" pitchFamily="34" charset="0"/>
                <a:cs typeface="Arial" panose="020B0604020202020204" pitchFamily="34" charset="0"/>
              </a:rPr>
              <a:t>, steroids, and/or non-steroidal anti-inflammatory drugs [</a:t>
            </a:r>
            <a:r>
              <a:rPr lang="en-US" dirty="0">
                <a:solidFill>
                  <a:srgbClr val="2197D2"/>
                </a:solidFill>
                <a:latin typeface="Arial" panose="020B0604020202020204" pitchFamily="34" charset="0"/>
                <a:cs typeface="Arial" panose="020B0604020202020204" pitchFamily="34" charset="0"/>
              </a:rPr>
              <a:t>4</a:t>
            </a:r>
            <a:r>
              <a:rPr lang="en-US" dirty="0">
                <a:solidFill>
                  <a:srgbClr val="000000"/>
                </a:solidFill>
                <a:latin typeface="Arial" panose="020B0604020202020204" pitchFamily="34" charset="0"/>
                <a:cs typeface="Arial" panose="020B0604020202020204" pitchFamily="34" charset="0"/>
              </a:rPr>
              <a:t>].</a:t>
            </a:r>
          </a:p>
          <a:p>
            <a:r>
              <a:rPr lang="en-US" dirty="0">
                <a:solidFill>
                  <a:srgbClr val="000000"/>
                </a:solidFill>
                <a:latin typeface="Arial" panose="020B0604020202020204" pitchFamily="34" charset="0"/>
                <a:cs typeface="Arial" panose="020B0604020202020204" pitchFamily="34" charset="0"/>
              </a:rPr>
              <a:t>The reported prognosis for these patients appears to be good </a:t>
            </a:r>
            <a:r>
              <a:rPr lang="en-US" dirty="0" smtClean="0">
                <a:solidFill>
                  <a:srgbClr val="000000"/>
                </a:solidFill>
                <a:latin typeface="Arial" panose="020B0604020202020204" pitchFamily="34" charset="0"/>
                <a:cs typeface="Arial" panose="020B0604020202020204" pitchFamily="34" charset="0"/>
              </a:rPr>
              <a:t>despite isolated </a:t>
            </a:r>
            <a:r>
              <a:rPr lang="en-US" dirty="0">
                <a:solidFill>
                  <a:srgbClr val="000000"/>
                </a:solidFill>
                <a:latin typeface="Arial" panose="020B0604020202020204" pitchFamily="34" charset="0"/>
                <a:cs typeface="Arial" panose="020B0604020202020204" pitchFamily="34" charset="0"/>
              </a:rPr>
              <a:t>cases with left ventricular systolic </a:t>
            </a:r>
            <a:r>
              <a:rPr lang="en-US" dirty="0" smtClean="0">
                <a:solidFill>
                  <a:srgbClr val="000000"/>
                </a:solidFill>
                <a:latin typeface="Arial" panose="020B0604020202020204" pitchFamily="34" charset="0"/>
                <a:cs typeface="Arial" panose="020B0604020202020204" pitchFamily="34" charset="0"/>
              </a:rPr>
              <a:t>dysfunction.</a:t>
            </a:r>
            <a:endParaRPr lang="fr-FR" dirty="0">
              <a:latin typeface="Arial" panose="020B0604020202020204" pitchFamily="34" charset="0"/>
              <a:cs typeface="Arial" panose="020B0604020202020204" pitchFamily="34" charset="0"/>
            </a:endParaRPr>
          </a:p>
        </p:txBody>
      </p:sp>
      <p:sp>
        <p:nvSpPr>
          <p:cNvPr id="6" name="Rectangle 5"/>
          <p:cNvSpPr/>
          <p:nvPr/>
        </p:nvSpPr>
        <p:spPr>
          <a:xfrm>
            <a:off x="7307580" y="6470453"/>
            <a:ext cx="4884420" cy="276999"/>
          </a:xfrm>
          <a:prstGeom prst="rect">
            <a:avLst/>
          </a:prstGeom>
        </p:spPr>
        <p:txBody>
          <a:bodyPr wrap="square">
            <a:spAutoFit/>
          </a:bodyPr>
          <a:lstStyle/>
          <a:p>
            <a:r>
              <a:rPr lang="fr-FR" sz="1200" b="1" i="1" dirty="0">
                <a:latin typeface="Arial" panose="020B0604020202020204" pitchFamily="34" charset="0"/>
                <a:cs typeface="Arial" panose="020B0604020202020204" pitchFamily="34" charset="0"/>
              </a:rPr>
              <a:t>B. </a:t>
            </a:r>
            <a:r>
              <a:rPr lang="fr-FR" sz="1200" b="1" i="1" dirty="0" err="1" smtClean="0">
                <a:latin typeface="Arial" panose="020B0604020202020204" pitchFamily="34" charset="0"/>
                <a:cs typeface="Arial" panose="020B0604020202020204" pitchFamily="34" charset="0"/>
              </a:rPr>
              <a:t>Bozkurt</a:t>
            </a:r>
            <a:r>
              <a:rPr lang="fr-FR" sz="1200" b="1" i="1" dirty="0" smtClean="0">
                <a:latin typeface="Arial" panose="020B0604020202020204" pitchFamily="34" charset="0"/>
                <a:cs typeface="Arial" panose="020B0604020202020204" pitchFamily="34" charset="0"/>
              </a:rPr>
              <a:t> et al. Circulation 2021;144:6;471–484</a:t>
            </a:r>
            <a:r>
              <a:rPr lang="fr-FR" sz="1200" b="1" i="1" dirty="0">
                <a:latin typeface="Arial" panose="020B0604020202020204" pitchFamily="34" charset="0"/>
                <a:cs typeface="Arial" panose="020B0604020202020204" pitchFamily="34" charset="0"/>
              </a:rPr>
              <a:t>.</a:t>
            </a:r>
            <a:endParaRPr lang="fr-FR"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95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29054" y="95250"/>
            <a:ext cx="6340838" cy="461665"/>
          </a:xfrm>
          <a:prstGeom prst="rect">
            <a:avLst/>
          </a:prstGeom>
          <a:noFill/>
        </p:spPr>
        <p:txBody>
          <a:bodyPr wrap="none" rtlCol="0">
            <a:spAutoFit/>
          </a:bodyPr>
          <a:lstStyle/>
          <a:p>
            <a:r>
              <a:rPr lang="fr-FR" sz="2400" b="1" dirty="0" smtClean="0">
                <a:latin typeface="Arial" panose="020B0604020202020204" pitchFamily="34" charset="0"/>
                <a:cs typeface="Arial" panose="020B0604020202020204" pitchFamily="34" charset="0"/>
              </a:rPr>
              <a:t>Myocardite et vaccination ARNm. ISRAEL </a:t>
            </a:r>
            <a:endParaRPr lang="fr-FR" sz="2400" b="1" dirty="0">
              <a:latin typeface="Arial" panose="020B0604020202020204" pitchFamily="34" charset="0"/>
              <a:cs typeface="Arial" panose="020B0604020202020204" pitchFamily="34" charset="0"/>
            </a:endParaRPr>
          </a:p>
        </p:txBody>
      </p:sp>
      <p:sp>
        <p:nvSpPr>
          <p:cNvPr id="5" name="Rectangle 4"/>
          <p:cNvSpPr/>
          <p:nvPr/>
        </p:nvSpPr>
        <p:spPr>
          <a:xfrm>
            <a:off x="1119739" y="654343"/>
            <a:ext cx="9952522" cy="4585871"/>
          </a:xfrm>
          <a:prstGeom prst="rect">
            <a:avLst/>
          </a:prstGeom>
        </p:spPr>
        <p:txBody>
          <a:bodyPr wrap="square">
            <a:spAutoFit/>
          </a:bodyPr>
          <a:lstStyle/>
          <a:p>
            <a:r>
              <a:rPr lang="en-US" dirty="0" smtClean="0">
                <a:solidFill>
                  <a:srgbClr val="000000"/>
                </a:solidFill>
                <a:latin typeface="OTNEJMQuadraat"/>
              </a:rPr>
              <a:t>136 </a:t>
            </a:r>
            <a:r>
              <a:rPr lang="en-US" dirty="0">
                <a:solidFill>
                  <a:srgbClr val="000000"/>
                </a:solidFill>
                <a:latin typeface="OTNEJMQuadraat"/>
              </a:rPr>
              <a:t>diagnoses were definitive or </a:t>
            </a:r>
            <a:r>
              <a:rPr lang="en-US" dirty="0" smtClean="0">
                <a:solidFill>
                  <a:srgbClr val="000000"/>
                </a:solidFill>
                <a:latin typeface="OTNEJMQuadraat"/>
              </a:rPr>
              <a:t>probable of </a:t>
            </a:r>
            <a:r>
              <a:rPr lang="en-US" dirty="0" err="1" smtClean="0">
                <a:solidFill>
                  <a:srgbClr val="000000"/>
                </a:solidFill>
                <a:latin typeface="OTNEJMQuadraat"/>
              </a:rPr>
              <a:t>postvaccinal</a:t>
            </a:r>
            <a:r>
              <a:rPr lang="en-US" dirty="0" smtClean="0">
                <a:solidFill>
                  <a:srgbClr val="000000"/>
                </a:solidFill>
                <a:latin typeface="OTNEJMQuadraat"/>
              </a:rPr>
              <a:t> myocarditis. </a:t>
            </a:r>
          </a:p>
          <a:p>
            <a:r>
              <a:rPr lang="en-US" dirty="0" smtClean="0">
                <a:solidFill>
                  <a:srgbClr val="000000"/>
                </a:solidFill>
                <a:latin typeface="OTNEJMQuadraat"/>
              </a:rPr>
              <a:t>The clinical presentation </a:t>
            </a:r>
            <a:r>
              <a:rPr lang="en-US" dirty="0">
                <a:solidFill>
                  <a:srgbClr val="000000"/>
                </a:solidFill>
                <a:latin typeface="OTNEJMQuadraat"/>
              </a:rPr>
              <a:t>was judged to be mild in 129 recipients (95%); one fulminant </a:t>
            </a:r>
            <a:r>
              <a:rPr lang="en-US" dirty="0" smtClean="0">
                <a:solidFill>
                  <a:srgbClr val="000000"/>
                </a:solidFill>
                <a:latin typeface="OTNEJMQuadraat"/>
              </a:rPr>
              <a:t>case was </a:t>
            </a:r>
            <a:r>
              <a:rPr lang="en-US" dirty="0">
                <a:solidFill>
                  <a:srgbClr val="000000"/>
                </a:solidFill>
                <a:latin typeface="OTNEJMQuadraat"/>
              </a:rPr>
              <a:t>fatal. </a:t>
            </a:r>
            <a:endParaRPr lang="en-US" dirty="0" smtClean="0">
              <a:solidFill>
                <a:srgbClr val="000000"/>
              </a:solidFill>
              <a:latin typeface="OTNEJMQuadraat"/>
            </a:endParaRPr>
          </a:p>
          <a:p>
            <a:endParaRPr lang="en-US" dirty="0">
              <a:solidFill>
                <a:srgbClr val="000000"/>
              </a:solidFill>
              <a:latin typeface="OTNEJMQuadraat"/>
            </a:endParaRPr>
          </a:p>
          <a:p>
            <a:r>
              <a:rPr lang="en-US" dirty="0" smtClean="0">
                <a:solidFill>
                  <a:srgbClr val="000000"/>
                </a:solidFill>
                <a:latin typeface="OTNEJMQuadraat"/>
              </a:rPr>
              <a:t>As </a:t>
            </a:r>
            <a:r>
              <a:rPr lang="en-US" dirty="0">
                <a:solidFill>
                  <a:srgbClr val="000000"/>
                </a:solidFill>
                <a:latin typeface="OTNEJMQuadraat"/>
              </a:rPr>
              <a:t>compared with the </a:t>
            </a:r>
            <a:r>
              <a:rPr lang="en-US" dirty="0" smtClean="0">
                <a:solidFill>
                  <a:srgbClr val="000000"/>
                </a:solidFill>
                <a:latin typeface="OTNEJMQuadraat"/>
              </a:rPr>
              <a:t>expected incidence </a:t>
            </a:r>
            <a:r>
              <a:rPr lang="en-US" dirty="0">
                <a:solidFill>
                  <a:srgbClr val="000000"/>
                </a:solidFill>
                <a:latin typeface="OTNEJMQuadraat"/>
              </a:rPr>
              <a:t>based on historical data, the standardized incidence ratio was </a:t>
            </a:r>
            <a:r>
              <a:rPr lang="en-US" dirty="0" smtClean="0">
                <a:solidFill>
                  <a:srgbClr val="000000"/>
                </a:solidFill>
                <a:latin typeface="OTNEJMQuadraat"/>
              </a:rPr>
              <a:t>5.34 (95</a:t>
            </a:r>
            <a:r>
              <a:rPr lang="en-US" dirty="0">
                <a:solidFill>
                  <a:srgbClr val="000000"/>
                </a:solidFill>
                <a:latin typeface="OTNEJMQuadraat"/>
              </a:rPr>
              <a:t>% CI, 4.48 to 6.40) and was highest after the second dose in male </a:t>
            </a:r>
            <a:r>
              <a:rPr lang="en-US" dirty="0" smtClean="0">
                <a:solidFill>
                  <a:srgbClr val="000000"/>
                </a:solidFill>
                <a:latin typeface="OTNEJMQuadraat"/>
              </a:rPr>
              <a:t>recipients between </a:t>
            </a:r>
            <a:r>
              <a:rPr lang="en-US" dirty="0">
                <a:solidFill>
                  <a:srgbClr val="000000"/>
                </a:solidFill>
                <a:latin typeface="OTNEJMQuadraat"/>
              </a:rPr>
              <a:t>the ages of 16 and 19 years (13.60; 95% CI, 9.30 to 19.20). </a:t>
            </a:r>
            <a:endParaRPr lang="en-US" dirty="0" smtClean="0">
              <a:solidFill>
                <a:srgbClr val="000000"/>
              </a:solidFill>
              <a:latin typeface="OTNEJMQuadraat"/>
            </a:endParaRPr>
          </a:p>
          <a:p>
            <a:r>
              <a:rPr lang="en-US" dirty="0" smtClean="0">
                <a:solidFill>
                  <a:srgbClr val="000000"/>
                </a:solidFill>
                <a:latin typeface="OTNEJMQuadraat"/>
              </a:rPr>
              <a:t>The </a:t>
            </a:r>
            <a:r>
              <a:rPr lang="en-US" dirty="0">
                <a:solidFill>
                  <a:srgbClr val="000000"/>
                </a:solidFill>
                <a:latin typeface="OTNEJMQuadraat"/>
              </a:rPr>
              <a:t>rate </a:t>
            </a:r>
            <a:r>
              <a:rPr lang="en-US" dirty="0" smtClean="0">
                <a:solidFill>
                  <a:srgbClr val="000000"/>
                </a:solidFill>
                <a:latin typeface="OTNEJMQuadraat"/>
              </a:rPr>
              <a:t>ratio 30 </a:t>
            </a:r>
            <a:r>
              <a:rPr lang="en-US" dirty="0">
                <a:solidFill>
                  <a:srgbClr val="000000"/>
                </a:solidFill>
                <a:latin typeface="OTNEJMQuadraat"/>
              </a:rPr>
              <a:t>days after the second vaccine dose in fully vaccinated recipients, as </a:t>
            </a:r>
            <a:r>
              <a:rPr lang="en-US" dirty="0" smtClean="0">
                <a:solidFill>
                  <a:srgbClr val="000000"/>
                </a:solidFill>
                <a:latin typeface="OTNEJMQuadraat"/>
              </a:rPr>
              <a:t>compared with </a:t>
            </a:r>
            <a:r>
              <a:rPr lang="en-US" dirty="0">
                <a:solidFill>
                  <a:srgbClr val="000000"/>
                </a:solidFill>
                <a:latin typeface="OTNEJMQuadraat"/>
              </a:rPr>
              <a:t>unvaccinated persons, was 2.35 (95% CI, 1.10 to 5.02); the rate ratio was </a:t>
            </a:r>
            <a:r>
              <a:rPr lang="en-US" dirty="0" smtClean="0">
                <a:solidFill>
                  <a:srgbClr val="000000"/>
                </a:solidFill>
                <a:latin typeface="OTNEJMQuadraat"/>
              </a:rPr>
              <a:t>again highest </a:t>
            </a:r>
            <a:r>
              <a:rPr lang="en-US" dirty="0">
                <a:solidFill>
                  <a:srgbClr val="000000"/>
                </a:solidFill>
                <a:latin typeface="OTNEJMQuadraat"/>
              </a:rPr>
              <a:t>in male recipients between the ages of 16 and 19 years (8.96; 95% CI, </a:t>
            </a:r>
            <a:r>
              <a:rPr lang="en-US" dirty="0" smtClean="0">
                <a:solidFill>
                  <a:srgbClr val="000000"/>
                </a:solidFill>
                <a:latin typeface="OTNEJMQuadraat"/>
              </a:rPr>
              <a:t>4.50 to </a:t>
            </a:r>
            <a:r>
              <a:rPr lang="en-US" dirty="0">
                <a:solidFill>
                  <a:srgbClr val="000000"/>
                </a:solidFill>
                <a:latin typeface="OTNEJMQuadraat"/>
              </a:rPr>
              <a:t>17.83), with a ratio of </a:t>
            </a:r>
            <a:r>
              <a:rPr lang="en-US" sz="2400" b="1" dirty="0">
                <a:solidFill>
                  <a:srgbClr val="000000"/>
                </a:solidFill>
                <a:latin typeface="OTNEJMQuadraat"/>
              </a:rPr>
              <a:t>1 in 6637</a:t>
            </a:r>
            <a:r>
              <a:rPr lang="en-US" sz="2400" b="1" dirty="0" smtClean="0">
                <a:solidFill>
                  <a:srgbClr val="000000"/>
                </a:solidFill>
                <a:latin typeface="OTNEJMQuadraat"/>
              </a:rPr>
              <a:t>.</a:t>
            </a:r>
          </a:p>
          <a:p>
            <a:endParaRPr lang="en-US" dirty="0">
              <a:solidFill>
                <a:srgbClr val="000000"/>
              </a:solidFill>
              <a:latin typeface="OTNEJMQuadraat"/>
            </a:endParaRPr>
          </a:p>
          <a:p>
            <a:r>
              <a:rPr lang="fr-FR" sz="1600" b="1" dirty="0">
                <a:solidFill>
                  <a:srgbClr val="FF0000"/>
                </a:solidFill>
                <a:latin typeface="OTNEJMScalaSansSmallLFCap-Bold"/>
              </a:rPr>
              <a:t>CONCLUSIONS</a:t>
            </a:r>
          </a:p>
          <a:p>
            <a:r>
              <a:rPr lang="en-US" dirty="0">
                <a:solidFill>
                  <a:srgbClr val="000000"/>
                </a:solidFill>
                <a:latin typeface="OTNEJMQuadraat"/>
              </a:rPr>
              <a:t>The incidence of myocarditis, although low, increased after the receipt of the</a:t>
            </a:r>
          </a:p>
          <a:p>
            <a:r>
              <a:rPr lang="en-US" dirty="0">
                <a:solidFill>
                  <a:srgbClr val="000000"/>
                </a:solidFill>
                <a:latin typeface="OTNEJMQuadraat"/>
              </a:rPr>
              <a:t>BNT162b2 vaccine, particularly after the second dose among young male recipients.</a:t>
            </a:r>
          </a:p>
          <a:p>
            <a:r>
              <a:rPr lang="en-US" dirty="0">
                <a:solidFill>
                  <a:srgbClr val="000000"/>
                </a:solidFill>
                <a:latin typeface="OTNEJMQuadraat"/>
              </a:rPr>
              <a:t>The clinical presentation of myocarditis after vaccination was usually mild.</a:t>
            </a:r>
            <a:endParaRPr lang="fr-FR" dirty="0"/>
          </a:p>
        </p:txBody>
      </p:sp>
      <p:sp>
        <p:nvSpPr>
          <p:cNvPr id="6" name="ZoneTexte 5"/>
          <p:cNvSpPr txBox="1"/>
          <p:nvPr/>
        </p:nvSpPr>
        <p:spPr>
          <a:xfrm>
            <a:off x="8527983" y="6488668"/>
            <a:ext cx="3383042" cy="369332"/>
          </a:xfrm>
          <a:prstGeom prst="rect">
            <a:avLst/>
          </a:prstGeom>
          <a:noFill/>
        </p:spPr>
        <p:txBody>
          <a:bodyPr wrap="none" rtlCol="0">
            <a:spAutoFit/>
          </a:bodyPr>
          <a:lstStyle/>
          <a:p>
            <a:r>
              <a:rPr lang="fr-FR" b="1" i="1" dirty="0" err="1" smtClean="0"/>
              <a:t>Mevorach</a:t>
            </a:r>
            <a:r>
              <a:rPr lang="fr-FR" b="1" i="1" dirty="0" smtClean="0"/>
              <a:t> D et al. NEJM 2021 </a:t>
            </a:r>
            <a:r>
              <a:rPr lang="fr-FR" b="1" i="1" dirty="0" err="1" smtClean="0"/>
              <a:t>Oct</a:t>
            </a:r>
            <a:endParaRPr lang="fr-FR" b="1" i="1" dirty="0"/>
          </a:p>
        </p:txBody>
      </p:sp>
      <p:sp>
        <p:nvSpPr>
          <p:cNvPr id="7" name="Rectangle 6"/>
          <p:cNvSpPr/>
          <p:nvPr/>
        </p:nvSpPr>
        <p:spPr>
          <a:xfrm>
            <a:off x="1119739" y="5337641"/>
            <a:ext cx="8784657" cy="1292662"/>
          </a:xfrm>
          <a:prstGeom prst="rect">
            <a:avLst/>
          </a:prstGeom>
        </p:spPr>
        <p:txBody>
          <a:bodyPr wrap="square">
            <a:spAutoFit/>
          </a:bodyPr>
          <a:lstStyle/>
          <a:p>
            <a:r>
              <a:rPr lang="fr-FR" dirty="0" err="1" smtClean="0">
                <a:latin typeface="OTNEJMQuadraat"/>
              </a:rPr>
              <a:t>Myocarditis</a:t>
            </a:r>
            <a:r>
              <a:rPr lang="fr-FR" dirty="0" smtClean="0">
                <a:latin typeface="OTNEJMQuadraat"/>
              </a:rPr>
              <a:t> </a:t>
            </a:r>
            <a:r>
              <a:rPr lang="en-US" dirty="0" smtClean="0">
                <a:latin typeface="OTNEJMQuadraat"/>
              </a:rPr>
              <a:t>in </a:t>
            </a:r>
            <a:r>
              <a:rPr lang="en-US" dirty="0">
                <a:latin typeface="OTNEJMQuadraat"/>
              </a:rPr>
              <a:t>the general unvaccinated population was</a:t>
            </a:r>
          </a:p>
          <a:p>
            <a:r>
              <a:rPr lang="en-US" sz="2400" b="1" dirty="0">
                <a:latin typeface="OTNEJMQuadraat"/>
              </a:rPr>
              <a:t>1 per 10,857 </a:t>
            </a:r>
            <a:r>
              <a:rPr lang="en-US" dirty="0">
                <a:latin typeface="OTNEJMQuadraat"/>
              </a:rPr>
              <a:t>and can be compared with </a:t>
            </a:r>
            <a:r>
              <a:rPr lang="en-US" dirty="0" smtClean="0">
                <a:latin typeface="OTNEJMQuadraat"/>
              </a:rPr>
              <a:t>findings indicating </a:t>
            </a:r>
            <a:r>
              <a:rPr lang="en-US" dirty="0">
                <a:latin typeface="OTNEJMQuadraat"/>
              </a:rPr>
              <a:t>that myocarditis was more </a:t>
            </a:r>
            <a:r>
              <a:rPr lang="en-US" dirty="0" smtClean="0">
                <a:latin typeface="OTNEJMQuadraat"/>
              </a:rPr>
              <a:t>common after </a:t>
            </a:r>
            <a:r>
              <a:rPr lang="en-US" dirty="0">
                <a:latin typeface="OTNEJMQuadraat"/>
              </a:rPr>
              <a:t>SARS-CoV-2 infection than after vaccination,</a:t>
            </a:r>
          </a:p>
          <a:p>
            <a:r>
              <a:rPr lang="en-US" dirty="0">
                <a:latin typeface="OTNEJMQuadraat"/>
              </a:rPr>
              <a:t>as reported previously by </a:t>
            </a:r>
            <a:r>
              <a:rPr lang="en-US" dirty="0" err="1">
                <a:latin typeface="OTNEJMQuadraat"/>
              </a:rPr>
              <a:t>Barda</a:t>
            </a:r>
            <a:r>
              <a:rPr lang="en-US" dirty="0">
                <a:latin typeface="OTNEJMQuadraat"/>
              </a:rPr>
              <a:t> et </a:t>
            </a:r>
            <a:r>
              <a:rPr lang="en-US" dirty="0" smtClean="0">
                <a:latin typeface="OTNEJMQuadraat"/>
              </a:rPr>
              <a:t>al.</a:t>
            </a:r>
            <a:endParaRPr lang="fr-FR" dirty="0"/>
          </a:p>
        </p:txBody>
      </p:sp>
    </p:spTree>
    <p:extLst>
      <p:ext uri="{BB962C8B-B14F-4D97-AF65-F5344CB8AC3E}">
        <p14:creationId xmlns:p14="http://schemas.microsoft.com/office/powerpoint/2010/main" val="1434013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Thrombose veineuse cérébrale </a:t>
            </a:r>
            <a:endParaRPr lang="fr-FR" dirty="0"/>
          </a:p>
        </p:txBody>
      </p:sp>
    </p:spTree>
    <p:extLst>
      <p:ext uri="{BB962C8B-B14F-4D97-AF65-F5344CB8AC3E}">
        <p14:creationId xmlns:p14="http://schemas.microsoft.com/office/powerpoint/2010/main" val="4053762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3874" y="561975"/>
            <a:ext cx="11401425" cy="6093976"/>
          </a:xfrm>
          <a:prstGeom prst="rect">
            <a:avLst/>
          </a:prstGeom>
        </p:spPr>
        <p:txBody>
          <a:bodyPr wrap="square">
            <a:spAutoFit/>
          </a:bodyPr>
          <a:lstStyle/>
          <a:p>
            <a:endParaRPr lang="en-US" sz="1600" dirty="0" smtClean="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Europe ChAdOx1 nCoV-19 </a:t>
            </a:r>
            <a:r>
              <a:rPr lang="fr-FR" sz="1600" dirty="0" smtClean="0">
                <a:solidFill>
                  <a:srgbClr val="000000"/>
                </a:solidFill>
                <a:latin typeface="Arial" panose="020B0604020202020204" pitchFamily="34" charset="0"/>
                <a:cs typeface="Arial" panose="020B0604020202020204" pitchFamily="34" charset="0"/>
              </a:rPr>
              <a:t>vaccine </a:t>
            </a:r>
            <a:r>
              <a:rPr lang="fr-FR" sz="1600" dirty="0">
                <a:solidFill>
                  <a:srgbClr val="000000"/>
                </a:solidFill>
                <a:latin typeface="Arial" panose="020B0604020202020204" pitchFamily="34" charset="0"/>
                <a:cs typeface="Arial" panose="020B0604020202020204" pitchFamily="34" charset="0"/>
              </a:rPr>
              <a:t>(Oxford/</a:t>
            </a:r>
            <a:r>
              <a:rPr lang="fr-FR" sz="1600" dirty="0" err="1">
                <a:solidFill>
                  <a:srgbClr val="000000"/>
                </a:solidFill>
                <a:latin typeface="Arial" panose="020B0604020202020204" pitchFamily="34" charset="0"/>
                <a:cs typeface="Arial" panose="020B0604020202020204" pitchFamily="34" charset="0"/>
              </a:rPr>
              <a:t>AstraZeneca</a:t>
            </a:r>
            <a:r>
              <a:rPr lang="fr-FR" sz="1600" dirty="0">
                <a:solidFill>
                  <a:srgbClr val="000000"/>
                </a:solidFill>
                <a:latin typeface="Arial" panose="020B0604020202020204" pitchFamily="34" charset="0"/>
                <a:cs typeface="Arial" panose="020B0604020202020204" pitchFamily="34" charset="0"/>
              </a:rPr>
              <a:t>), </a:t>
            </a:r>
            <a:r>
              <a:rPr lang="fr-FR" sz="1600" dirty="0" err="1">
                <a:solidFill>
                  <a:srgbClr val="000000"/>
                </a:solidFill>
                <a:latin typeface="Arial" panose="020B0604020202020204" pitchFamily="34" charset="0"/>
                <a:cs typeface="Arial" panose="020B0604020202020204" pitchFamily="34" charset="0"/>
              </a:rPr>
              <a:t>which</a:t>
            </a:r>
            <a:r>
              <a:rPr lang="fr-FR" sz="1600" dirty="0">
                <a:solidFill>
                  <a:srgbClr val="000000"/>
                </a:solidFill>
                <a:latin typeface="Arial" panose="020B0604020202020204" pitchFamily="34" charset="0"/>
                <a:cs typeface="Arial" panose="020B0604020202020204" pitchFamily="34" charset="0"/>
              </a:rPr>
              <a:t> uses a </a:t>
            </a:r>
            <a:r>
              <a:rPr lang="fr-FR" sz="1600" dirty="0" err="1">
                <a:solidFill>
                  <a:srgbClr val="000000"/>
                </a:solidFill>
                <a:latin typeface="Arial" panose="020B0604020202020204" pitchFamily="34" charset="0"/>
                <a:cs typeface="Arial" panose="020B0604020202020204" pitchFamily="34" charset="0"/>
              </a:rPr>
              <a:t>chimpanzee</a:t>
            </a:r>
            <a:r>
              <a:rPr lang="fr-FR" sz="1600" dirty="0">
                <a:solidFill>
                  <a:srgbClr val="000000"/>
                </a:solidFill>
                <a:latin typeface="Arial" panose="020B0604020202020204" pitchFamily="34" charset="0"/>
                <a:cs typeface="Arial" panose="020B0604020202020204" pitchFamily="34" charset="0"/>
              </a:rPr>
              <a:t> </a:t>
            </a:r>
            <a:r>
              <a:rPr lang="fr-FR" sz="1600" dirty="0" err="1">
                <a:solidFill>
                  <a:srgbClr val="000000"/>
                </a:solidFill>
                <a:latin typeface="Arial" panose="020B0604020202020204" pitchFamily="34" charset="0"/>
                <a:cs typeface="Arial" panose="020B0604020202020204" pitchFamily="34" charset="0"/>
              </a:rPr>
              <a:t>adenoviral</a:t>
            </a:r>
            <a:r>
              <a:rPr lang="fr-FR" sz="1600" dirty="0">
                <a:solidFill>
                  <a:srgbClr val="000000"/>
                </a:solidFill>
                <a:latin typeface="Arial" panose="020B0604020202020204" pitchFamily="34" charset="0"/>
                <a:cs typeface="Arial" panose="020B0604020202020204" pitchFamily="34" charset="0"/>
              </a:rPr>
              <a:t> </a:t>
            </a:r>
            <a:r>
              <a:rPr lang="fr-FR" sz="1600" dirty="0" err="1">
                <a:solidFill>
                  <a:srgbClr val="000000"/>
                </a:solidFill>
                <a:latin typeface="Arial" panose="020B0604020202020204" pitchFamily="34" charset="0"/>
                <a:cs typeface="Arial" panose="020B0604020202020204" pitchFamily="34" charset="0"/>
              </a:rPr>
              <a:t>vector</a:t>
            </a:r>
            <a:r>
              <a:rPr lang="fr-FR" sz="1600" dirty="0">
                <a:solidFill>
                  <a:srgbClr val="000000"/>
                </a:solidFill>
                <a:latin typeface="Arial" panose="020B0604020202020204" pitchFamily="34" charset="0"/>
                <a:cs typeface="Arial" panose="020B0604020202020204" pitchFamily="34" charset="0"/>
              </a:rPr>
              <a:t>. </a:t>
            </a:r>
            <a:endParaRPr lang="fr-FR" sz="1600" dirty="0" smtClean="0">
              <a:solidFill>
                <a:srgbClr val="000000"/>
              </a:solidFill>
              <a:latin typeface="Arial" panose="020B0604020202020204" pitchFamily="34" charset="0"/>
              <a:cs typeface="Arial" panose="020B0604020202020204" pitchFamily="34" charset="0"/>
            </a:endParaRPr>
          </a:p>
          <a:p>
            <a:endParaRPr lang="fr-FR" sz="1600" dirty="0">
              <a:solidFill>
                <a:srgbClr val="000000"/>
              </a:solidFill>
              <a:latin typeface="Arial" panose="020B0604020202020204" pitchFamily="34" charset="0"/>
              <a:cs typeface="Arial" panose="020B0604020202020204" pitchFamily="34" charset="0"/>
            </a:endParaRPr>
          </a:p>
          <a:p>
            <a:endParaRPr lang="fr-FR" sz="1600" dirty="0" smtClean="0">
              <a:solidFill>
                <a:srgbClr val="000000"/>
              </a:solidFill>
              <a:latin typeface="Arial" panose="020B0604020202020204" pitchFamily="34" charset="0"/>
              <a:cs typeface="Arial" panose="020B0604020202020204" pitchFamily="34" charset="0"/>
            </a:endParaRPr>
          </a:p>
          <a:p>
            <a:r>
              <a:rPr lang="fr-FR" sz="1600" dirty="0" err="1" smtClean="0">
                <a:solidFill>
                  <a:srgbClr val="000000"/>
                </a:solidFill>
                <a:latin typeface="Arial" panose="020B0604020202020204" pitchFamily="34" charset="0"/>
                <a:cs typeface="Arial" panose="020B0604020202020204" pitchFamily="34" charset="0"/>
              </a:rPr>
              <a:t>Mechanism</a:t>
            </a:r>
            <a:r>
              <a:rPr lang="fr-FR" sz="1600" dirty="0" smtClean="0">
                <a:solidFill>
                  <a:srgbClr val="000000"/>
                </a:solidFill>
                <a:latin typeface="Arial" panose="020B0604020202020204" pitchFamily="34" charset="0"/>
                <a:cs typeface="Arial" panose="020B0604020202020204" pitchFamily="34" charset="0"/>
              </a:rPr>
              <a:t> </a:t>
            </a:r>
            <a:r>
              <a:rPr lang="en-US" sz="1600" dirty="0" smtClean="0">
                <a:solidFill>
                  <a:srgbClr val="000000"/>
                </a:solidFill>
                <a:latin typeface="Arial" panose="020B0604020202020204" pitchFamily="34" charset="0"/>
                <a:cs typeface="Arial" panose="020B0604020202020204" pitchFamily="34" charset="0"/>
              </a:rPr>
              <a:t>similar </a:t>
            </a:r>
            <a:r>
              <a:rPr lang="en-US" sz="1600" dirty="0">
                <a:solidFill>
                  <a:srgbClr val="000000"/>
                </a:solidFill>
                <a:latin typeface="Arial" panose="020B0604020202020204" pitchFamily="34" charset="0"/>
                <a:cs typeface="Arial" panose="020B0604020202020204" pitchFamily="34" charset="0"/>
              </a:rPr>
              <a:t>to autoimmune heparin-induced thrombocytopenia (HIT) </a:t>
            </a:r>
            <a:endParaRPr lang="en-US" sz="1600" dirty="0" smtClean="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US</a:t>
            </a:r>
            <a:r>
              <a:rPr lang="en-US" sz="1600" dirty="0">
                <a:solidFill>
                  <a:srgbClr val="000000"/>
                </a:solidFill>
                <a:latin typeface="Arial" panose="020B0604020202020204" pitchFamily="34" charset="0"/>
                <a:cs typeface="Arial" panose="020B0604020202020204" pitchFamily="34" charset="0"/>
              </a:rPr>
              <a:t>, the Ad26.COV2.S COVID-19 vaccine (Janssen/Johnson &amp; Johnson), which uses a </a:t>
            </a:r>
            <a:r>
              <a:rPr lang="en-US" sz="1600" dirty="0" smtClean="0">
                <a:solidFill>
                  <a:srgbClr val="000000"/>
                </a:solidFill>
                <a:latin typeface="Arial" panose="020B0604020202020204" pitchFamily="34" charset="0"/>
                <a:cs typeface="Arial" panose="020B0604020202020204" pitchFamily="34" charset="0"/>
              </a:rPr>
              <a:t>human adenoviral </a:t>
            </a:r>
            <a:r>
              <a:rPr lang="en-US" sz="1600" dirty="0">
                <a:solidFill>
                  <a:srgbClr val="000000"/>
                </a:solidFill>
                <a:latin typeface="Arial" panose="020B0604020202020204" pitchFamily="34" charset="0"/>
                <a:cs typeface="Arial" panose="020B0604020202020204" pitchFamily="34" charset="0"/>
              </a:rPr>
              <a:t>vector, </a:t>
            </a:r>
          </a:p>
          <a:p>
            <a:r>
              <a:rPr lang="en-US" sz="1600" dirty="0" smtClean="0">
                <a:solidFill>
                  <a:srgbClr val="000000"/>
                </a:solidFill>
                <a:latin typeface="Arial" panose="020B0604020202020204" pitchFamily="34" charset="0"/>
                <a:cs typeface="Arial" panose="020B0604020202020204" pitchFamily="34" charset="0"/>
              </a:rPr>
              <a:t>April </a:t>
            </a:r>
            <a:r>
              <a:rPr lang="en-US" sz="1600" dirty="0">
                <a:solidFill>
                  <a:srgbClr val="000000"/>
                </a:solidFill>
                <a:latin typeface="Arial" panose="020B0604020202020204" pitchFamily="34" charset="0"/>
                <a:cs typeface="Arial" panose="020B0604020202020204" pitchFamily="34" charset="0"/>
              </a:rPr>
              <a:t>12, 2021, approximately 7 million Ad26.COV2.S vaccine doses had been given in the US,</a:t>
            </a:r>
          </a:p>
          <a:p>
            <a:r>
              <a:rPr lang="en-US" sz="1600" dirty="0" smtClean="0">
                <a:solidFill>
                  <a:srgbClr val="000000"/>
                </a:solidFill>
                <a:latin typeface="Arial" panose="020B0604020202020204" pitchFamily="34" charset="0"/>
                <a:cs typeface="Arial" panose="020B0604020202020204" pitchFamily="34" charset="0"/>
              </a:rPr>
              <a:t>Case </a:t>
            </a:r>
            <a:r>
              <a:rPr lang="en-US" sz="1600" dirty="0">
                <a:solidFill>
                  <a:srgbClr val="000000"/>
                </a:solidFill>
                <a:latin typeface="Arial" panose="020B0604020202020204" pitchFamily="34" charset="0"/>
                <a:cs typeface="Arial" panose="020B0604020202020204" pitchFamily="34" charset="0"/>
              </a:rPr>
              <a:t>series of 12 US patients with CVST </a:t>
            </a:r>
            <a:r>
              <a:rPr lang="en-US" sz="1600" dirty="0" smtClean="0">
                <a:solidFill>
                  <a:srgbClr val="000000"/>
                </a:solidFill>
                <a:latin typeface="Arial" panose="020B0604020202020204" pitchFamily="34" charset="0"/>
                <a:cs typeface="Arial" panose="020B0604020202020204" pitchFamily="34" charset="0"/>
              </a:rPr>
              <a:t>and thrombocytopenia </a:t>
            </a:r>
            <a:r>
              <a:rPr lang="en-US" sz="1600" dirty="0">
                <a:solidFill>
                  <a:srgbClr val="000000"/>
                </a:solidFill>
                <a:latin typeface="Arial" panose="020B0604020202020204" pitchFamily="34" charset="0"/>
                <a:cs typeface="Arial" panose="020B0604020202020204" pitchFamily="34" charset="0"/>
              </a:rPr>
              <a:t>following use of Ad26.COV2.S </a:t>
            </a:r>
            <a:endParaRPr lang="en-US" sz="1600" dirty="0" smtClean="0">
              <a:solidFill>
                <a:srgbClr val="000000"/>
              </a:solidFill>
              <a:latin typeface="Arial" panose="020B0604020202020204" pitchFamily="34" charset="0"/>
              <a:cs typeface="Arial" panose="020B0604020202020204" pitchFamily="34" charset="0"/>
            </a:endParaRPr>
          </a:p>
          <a:p>
            <a:endParaRPr lang="en-US" sz="1600" dirty="0" smtClean="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Patients</a:t>
            </a:r>
            <a:r>
              <a:rPr lang="en-US" sz="1600" dirty="0">
                <a:solidFill>
                  <a:srgbClr val="000000"/>
                </a:solidFill>
                <a:latin typeface="Arial" panose="020B0604020202020204" pitchFamily="34" charset="0"/>
                <a:cs typeface="Arial" panose="020B0604020202020204" pitchFamily="34" charset="0"/>
              </a:rPr>
              <a:t>’ ages ranged from 18 to younger than 60 years; </a:t>
            </a:r>
            <a:r>
              <a:rPr lang="en-US" sz="1600" dirty="0" smtClean="0">
                <a:solidFill>
                  <a:srgbClr val="000000"/>
                </a:solidFill>
                <a:latin typeface="Arial" panose="020B0604020202020204" pitchFamily="34" charset="0"/>
                <a:cs typeface="Arial" panose="020B0604020202020204" pitchFamily="34" charset="0"/>
              </a:rPr>
              <a:t>all were White women</a:t>
            </a:r>
            <a:r>
              <a:rPr lang="en-US" sz="1600" dirty="0">
                <a:solidFill>
                  <a:srgbClr val="000000"/>
                </a:solidFill>
                <a:latin typeface="Arial" panose="020B0604020202020204" pitchFamily="34" charset="0"/>
                <a:cs typeface="Arial" panose="020B0604020202020204" pitchFamily="34" charset="0"/>
              </a:rPr>
              <a:t>,</a:t>
            </a:r>
          </a:p>
          <a:p>
            <a:r>
              <a:rPr lang="en-US" sz="1600" dirty="0" smtClean="0">
                <a:solidFill>
                  <a:srgbClr val="000000"/>
                </a:solidFill>
                <a:latin typeface="Arial" panose="020B0604020202020204" pitchFamily="34" charset="0"/>
                <a:cs typeface="Arial" panose="020B0604020202020204" pitchFamily="34" charset="0"/>
              </a:rPr>
              <a:t>Seven </a:t>
            </a:r>
            <a:r>
              <a:rPr lang="en-US" sz="1600" dirty="0">
                <a:solidFill>
                  <a:srgbClr val="000000"/>
                </a:solidFill>
                <a:latin typeface="Arial" panose="020B0604020202020204" pitchFamily="34" charset="0"/>
                <a:cs typeface="Arial" panose="020B0604020202020204" pitchFamily="34" charset="0"/>
              </a:rPr>
              <a:t>patients had at least 1 CVST risk factor, including obesity (n = 6</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nhypothyroidism</a:t>
            </a:r>
            <a:r>
              <a:rPr lang="en-US" sz="1600" dirty="0" smtClean="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(n = 1), and oral contraceptive use (n = 1); none had documented prior </a:t>
            </a:r>
            <a:r>
              <a:rPr lang="en-US" sz="1600" dirty="0" smtClean="0">
                <a:solidFill>
                  <a:srgbClr val="000000"/>
                </a:solidFill>
                <a:latin typeface="Arial" panose="020B0604020202020204" pitchFamily="34" charset="0"/>
                <a:cs typeface="Arial" panose="020B0604020202020204" pitchFamily="34" charset="0"/>
              </a:rPr>
              <a:t>heparin exposure</a:t>
            </a:r>
            <a:r>
              <a:rPr lang="en-US" sz="1600" dirty="0">
                <a:solidFill>
                  <a:srgbClr val="000000"/>
                </a:solidFill>
                <a:latin typeface="Arial" panose="020B0604020202020204" pitchFamily="34" charset="0"/>
                <a:cs typeface="Arial" panose="020B0604020202020204" pitchFamily="34" charset="0"/>
              </a:rPr>
              <a:t>. </a:t>
            </a:r>
            <a:endParaRPr lang="en-US" sz="1600" dirty="0" smtClean="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Time </a:t>
            </a:r>
            <a:r>
              <a:rPr lang="en-US" sz="1600" dirty="0">
                <a:solidFill>
                  <a:srgbClr val="000000"/>
                </a:solidFill>
                <a:latin typeface="Arial" panose="020B0604020202020204" pitchFamily="34" charset="0"/>
                <a:cs typeface="Arial" panose="020B0604020202020204" pitchFamily="34" charset="0"/>
              </a:rPr>
              <a:t>from Ad26.COV2.S vaccination to symptom onset ranged from 6 to 15 days.</a:t>
            </a:r>
          </a:p>
          <a:p>
            <a:r>
              <a:rPr lang="en-US" sz="1600" dirty="0">
                <a:solidFill>
                  <a:srgbClr val="000000"/>
                </a:solidFill>
                <a:latin typeface="Arial" panose="020B0604020202020204" pitchFamily="34" charset="0"/>
                <a:cs typeface="Arial" panose="020B0604020202020204" pitchFamily="34" charset="0"/>
              </a:rPr>
              <a:t>Eleven patients initially presented with headache; 1 patient initially presented with back </a:t>
            </a:r>
            <a:r>
              <a:rPr lang="en-US" sz="1600" dirty="0" smtClean="0">
                <a:solidFill>
                  <a:srgbClr val="000000"/>
                </a:solidFill>
                <a:latin typeface="Arial" panose="020B0604020202020204" pitchFamily="34" charset="0"/>
                <a:cs typeface="Arial" panose="020B0604020202020204" pitchFamily="34" charset="0"/>
              </a:rPr>
              <a:t>pain and </a:t>
            </a:r>
            <a:r>
              <a:rPr lang="en-US" sz="1600" dirty="0">
                <a:solidFill>
                  <a:srgbClr val="000000"/>
                </a:solidFill>
                <a:latin typeface="Arial" panose="020B0604020202020204" pitchFamily="34" charset="0"/>
                <a:cs typeface="Arial" panose="020B0604020202020204" pitchFamily="34" charset="0"/>
              </a:rPr>
              <a:t>later developed headache. </a:t>
            </a:r>
            <a:endParaRPr lang="en-US" sz="1600" dirty="0" smtClean="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Of </a:t>
            </a:r>
            <a:r>
              <a:rPr lang="en-US" sz="1600" dirty="0">
                <a:solidFill>
                  <a:srgbClr val="000000"/>
                </a:solidFill>
                <a:latin typeface="Arial" panose="020B0604020202020204" pitchFamily="34" charset="0"/>
                <a:cs typeface="Arial" panose="020B0604020202020204" pitchFamily="34" charset="0"/>
              </a:rPr>
              <a:t>the 12 patients with CVST, 7 also had </a:t>
            </a:r>
            <a:r>
              <a:rPr lang="en-US" sz="1600" dirty="0" smtClean="0">
                <a:solidFill>
                  <a:srgbClr val="000000"/>
                </a:solidFill>
                <a:latin typeface="Arial" panose="020B0604020202020204" pitchFamily="34" charset="0"/>
                <a:cs typeface="Arial" panose="020B0604020202020204" pitchFamily="34" charset="0"/>
              </a:rPr>
              <a:t>intracerebral hemorrhage</a:t>
            </a:r>
            <a:r>
              <a:rPr lang="en-US" sz="1600" dirty="0">
                <a:solidFill>
                  <a:srgbClr val="000000"/>
                </a:solidFill>
                <a:latin typeface="Arial" panose="020B0604020202020204" pitchFamily="34" charset="0"/>
                <a:cs typeface="Arial" panose="020B0604020202020204" pitchFamily="34" charset="0"/>
              </a:rPr>
              <a:t>; 8 had non-CVST thromboses. </a:t>
            </a:r>
            <a:endParaRPr lang="en-US" sz="1600" dirty="0" smtClean="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After </a:t>
            </a:r>
            <a:r>
              <a:rPr lang="en-US" sz="1600" dirty="0">
                <a:solidFill>
                  <a:srgbClr val="000000"/>
                </a:solidFill>
                <a:latin typeface="Arial" panose="020B0604020202020204" pitchFamily="34" charset="0"/>
                <a:cs typeface="Arial" panose="020B0604020202020204" pitchFamily="34" charset="0"/>
              </a:rPr>
              <a:t>diagnosis of CVST, 6 patients initially </a:t>
            </a:r>
            <a:r>
              <a:rPr lang="en-US" sz="1600" dirty="0" smtClean="0">
                <a:solidFill>
                  <a:srgbClr val="000000"/>
                </a:solidFill>
                <a:latin typeface="Arial" panose="020B0604020202020204" pitchFamily="34" charset="0"/>
                <a:cs typeface="Arial" panose="020B0604020202020204" pitchFamily="34" charset="0"/>
              </a:rPr>
              <a:t>received heparin </a:t>
            </a:r>
            <a:r>
              <a:rPr lang="en-US" sz="1600" dirty="0">
                <a:solidFill>
                  <a:srgbClr val="000000"/>
                </a:solidFill>
                <a:latin typeface="Arial" panose="020B0604020202020204" pitchFamily="34" charset="0"/>
                <a:cs typeface="Arial" panose="020B0604020202020204" pitchFamily="34" charset="0"/>
              </a:rPr>
              <a:t>treatment. </a:t>
            </a:r>
            <a:endParaRPr lang="en-US" sz="1600" dirty="0" smtClean="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Platelet </a:t>
            </a:r>
            <a:r>
              <a:rPr lang="en-US" sz="1600" dirty="0">
                <a:solidFill>
                  <a:srgbClr val="000000"/>
                </a:solidFill>
                <a:latin typeface="Arial" panose="020B0604020202020204" pitchFamily="34" charset="0"/>
                <a:cs typeface="Arial" panose="020B0604020202020204" pitchFamily="34" charset="0"/>
              </a:rPr>
              <a:t>nadir ranged from 9 ×103/</a:t>
            </a:r>
            <a:r>
              <a:rPr lang="en-US" sz="1600" dirty="0" err="1">
                <a:solidFill>
                  <a:srgbClr val="000000"/>
                </a:solidFill>
                <a:latin typeface="Arial" panose="020B0604020202020204" pitchFamily="34" charset="0"/>
                <a:cs typeface="Arial" panose="020B0604020202020204" pitchFamily="34" charset="0"/>
              </a:rPr>
              <a:t>μL</a:t>
            </a:r>
            <a:r>
              <a:rPr lang="en-US" sz="1600" dirty="0">
                <a:solidFill>
                  <a:srgbClr val="000000"/>
                </a:solidFill>
                <a:latin typeface="Arial" panose="020B0604020202020204" pitchFamily="34" charset="0"/>
                <a:cs typeface="Arial" panose="020B0604020202020204" pitchFamily="34" charset="0"/>
              </a:rPr>
              <a:t> to 127 ×103/</a:t>
            </a:r>
            <a:r>
              <a:rPr lang="en-US" sz="1600" dirty="0" err="1">
                <a:solidFill>
                  <a:srgbClr val="000000"/>
                </a:solidFill>
                <a:latin typeface="Arial" panose="020B0604020202020204" pitchFamily="34" charset="0"/>
                <a:cs typeface="Arial" panose="020B0604020202020204" pitchFamily="34" charset="0"/>
              </a:rPr>
              <a:t>μL</a:t>
            </a:r>
            <a:r>
              <a:rPr lang="en-US" sz="1600" dirty="0">
                <a:solidFill>
                  <a:srgbClr val="000000"/>
                </a:solidFill>
                <a:latin typeface="Arial" panose="020B0604020202020204" pitchFamily="34" charset="0"/>
                <a:cs typeface="Arial" panose="020B0604020202020204" pitchFamily="34" charset="0"/>
              </a:rPr>
              <a:t>. </a:t>
            </a:r>
            <a:endParaRPr lang="en-US" sz="1600" dirty="0" smtClean="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All </a:t>
            </a:r>
            <a:r>
              <a:rPr lang="en-US" sz="1600" dirty="0">
                <a:solidFill>
                  <a:srgbClr val="000000"/>
                </a:solidFill>
                <a:latin typeface="Arial" panose="020B0604020202020204" pitchFamily="34" charset="0"/>
                <a:cs typeface="Arial" panose="020B0604020202020204" pitchFamily="34" charset="0"/>
              </a:rPr>
              <a:t>11 patients </a:t>
            </a:r>
            <a:r>
              <a:rPr lang="en-US" sz="1600" dirty="0" smtClean="0">
                <a:solidFill>
                  <a:srgbClr val="000000"/>
                </a:solidFill>
                <a:latin typeface="Arial" panose="020B0604020202020204" pitchFamily="34" charset="0"/>
                <a:cs typeface="Arial" panose="020B0604020202020204" pitchFamily="34" charset="0"/>
              </a:rPr>
              <a:t>tested for </a:t>
            </a:r>
            <a:r>
              <a:rPr lang="en-US" sz="1600" dirty="0">
                <a:solidFill>
                  <a:srgbClr val="000000"/>
                </a:solidFill>
                <a:latin typeface="Arial" panose="020B0604020202020204" pitchFamily="34" charset="0"/>
                <a:cs typeface="Arial" panose="020B0604020202020204" pitchFamily="34" charset="0"/>
              </a:rPr>
              <a:t>the heparin-platelet factor 4 HIT antibody by enzyme-linked immunosorbent assay (ELISA)</a:t>
            </a:r>
          </a:p>
          <a:p>
            <a:r>
              <a:rPr lang="en-US" sz="1600" dirty="0">
                <a:solidFill>
                  <a:srgbClr val="000000"/>
                </a:solidFill>
                <a:latin typeface="Arial" panose="020B0604020202020204" pitchFamily="34" charset="0"/>
                <a:cs typeface="Arial" panose="020B0604020202020204" pitchFamily="34" charset="0"/>
              </a:rPr>
              <a:t>screening had positive results. All </a:t>
            </a:r>
            <a:r>
              <a:rPr lang="en-US" sz="1600" dirty="0" smtClean="0">
                <a:solidFill>
                  <a:srgbClr val="000000"/>
                </a:solidFill>
                <a:latin typeface="Arial" panose="020B0604020202020204" pitchFamily="34" charset="0"/>
                <a:cs typeface="Arial" panose="020B0604020202020204" pitchFamily="34" charset="0"/>
              </a:rPr>
              <a:t>patients were </a:t>
            </a:r>
            <a:r>
              <a:rPr lang="en-US" sz="1600" dirty="0">
                <a:solidFill>
                  <a:srgbClr val="000000"/>
                </a:solidFill>
                <a:latin typeface="Arial" panose="020B0604020202020204" pitchFamily="34" charset="0"/>
                <a:cs typeface="Arial" panose="020B0604020202020204" pitchFamily="34" charset="0"/>
              </a:rPr>
              <a:t>hospitalized (10 in an intensive care unit [ICU]).</a:t>
            </a:r>
          </a:p>
          <a:p>
            <a:r>
              <a:rPr lang="en-US" sz="1600" dirty="0">
                <a:solidFill>
                  <a:srgbClr val="000000"/>
                </a:solidFill>
                <a:latin typeface="Arial" panose="020B0604020202020204" pitchFamily="34" charset="0"/>
                <a:cs typeface="Arial" panose="020B0604020202020204" pitchFamily="34" charset="0"/>
              </a:rPr>
              <a:t>As of April 21, 2021, </a:t>
            </a:r>
            <a:r>
              <a:rPr lang="en-US" sz="1600" b="1" dirty="0" smtClean="0">
                <a:solidFill>
                  <a:srgbClr val="000000"/>
                </a:solidFill>
                <a:latin typeface="Arial" panose="020B0604020202020204" pitchFamily="34" charset="0"/>
                <a:cs typeface="Arial" panose="020B0604020202020204" pitchFamily="34" charset="0"/>
              </a:rPr>
              <a:t>outcomes were </a:t>
            </a:r>
            <a:r>
              <a:rPr lang="en-US" sz="1600" b="1" dirty="0">
                <a:solidFill>
                  <a:srgbClr val="000000"/>
                </a:solidFill>
                <a:latin typeface="Arial" panose="020B0604020202020204" pitchFamily="34" charset="0"/>
                <a:cs typeface="Arial" panose="020B0604020202020204" pitchFamily="34" charset="0"/>
              </a:rPr>
              <a:t>death (n = 3), continued ICU care (n = 3), </a:t>
            </a:r>
            <a:r>
              <a:rPr lang="en-US" sz="1600" b="1" dirty="0" smtClean="0">
                <a:solidFill>
                  <a:srgbClr val="000000"/>
                </a:solidFill>
                <a:latin typeface="Arial" panose="020B0604020202020204" pitchFamily="34" charset="0"/>
                <a:cs typeface="Arial" panose="020B0604020202020204" pitchFamily="34" charset="0"/>
              </a:rPr>
              <a:t>continued </a:t>
            </a:r>
            <a:r>
              <a:rPr lang="en-US" sz="1600" b="1" dirty="0" err="1" smtClean="0">
                <a:solidFill>
                  <a:srgbClr val="000000"/>
                </a:solidFill>
                <a:latin typeface="Arial" panose="020B0604020202020204" pitchFamily="34" charset="0"/>
                <a:cs typeface="Arial" panose="020B0604020202020204" pitchFamily="34" charset="0"/>
              </a:rPr>
              <a:t>nnon</a:t>
            </a:r>
            <a:r>
              <a:rPr lang="en-US" sz="1600" b="1" dirty="0" smtClean="0">
                <a:solidFill>
                  <a:srgbClr val="000000"/>
                </a:solidFill>
                <a:latin typeface="Arial" panose="020B0604020202020204" pitchFamily="34" charset="0"/>
                <a:cs typeface="Arial" panose="020B0604020202020204" pitchFamily="34" charset="0"/>
              </a:rPr>
              <a:t>-ICU </a:t>
            </a:r>
            <a:r>
              <a:rPr lang="en-US" sz="1600" b="1" dirty="0">
                <a:solidFill>
                  <a:srgbClr val="000000"/>
                </a:solidFill>
                <a:latin typeface="Arial" panose="020B0604020202020204" pitchFamily="34" charset="0"/>
                <a:cs typeface="Arial" panose="020B0604020202020204" pitchFamily="34" charset="0"/>
              </a:rPr>
              <a:t>hospitalization (n = 2), and discharged home (n = 4</a:t>
            </a:r>
            <a:r>
              <a:rPr lang="en-US" sz="1600" b="1" dirty="0" smtClean="0">
                <a:solidFill>
                  <a:srgbClr val="000000"/>
                </a:solidFill>
                <a:latin typeface="Arial" panose="020B0604020202020204" pitchFamily="34" charset="0"/>
                <a:cs typeface="Arial" panose="020B0604020202020204" pitchFamily="34" charset="0"/>
              </a:rPr>
              <a:t>).</a:t>
            </a:r>
            <a:endParaRPr lang="en-US" sz="1600" b="1" dirty="0">
              <a:solidFill>
                <a:srgbClr val="000000"/>
              </a:solidFill>
              <a:latin typeface="Arial" panose="020B0604020202020204" pitchFamily="34" charset="0"/>
              <a:cs typeface="Arial" panose="020B0604020202020204" pitchFamily="34" charset="0"/>
            </a:endParaRPr>
          </a:p>
        </p:txBody>
      </p:sp>
      <p:sp>
        <p:nvSpPr>
          <p:cNvPr id="5" name="ZoneTexte 4"/>
          <p:cNvSpPr txBox="1"/>
          <p:nvPr/>
        </p:nvSpPr>
        <p:spPr>
          <a:xfrm>
            <a:off x="2905125" y="115699"/>
            <a:ext cx="6407331" cy="584775"/>
          </a:xfrm>
          <a:prstGeom prst="rect">
            <a:avLst/>
          </a:prstGeom>
          <a:noFill/>
        </p:spPr>
        <p:txBody>
          <a:bodyPr wrap="none" rtlCol="0">
            <a:spAutoFit/>
          </a:bodyPr>
          <a:lstStyle/>
          <a:p>
            <a:r>
              <a:rPr lang="fr-FR" sz="3200" b="1" dirty="0" smtClean="0"/>
              <a:t>Thrombose veineuse cérébrale. USA </a:t>
            </a:r>
            <a:endParaRPr lang="fr-FR" sz="3200" b="1" dirty="0"/>
          </a:p>
        </p:txBody>
      </p:sp>
      <p:sp>
        <p:nvSpPr>
          <p:cNvPr id="6" name="ZoneTexte 5"/>
          <p:cNvSpPr txBox="1"/>
          <p:nvPr/>
        </p:nvSpPr>
        <p:spPr>
          <a:xfrm>
            <a:off x="8794698" y="6502062"/>
            <a:ext cx="3130601" cy="307777"/>
          </a:xfrm>
          <a:prstGeom prst="rect">
            <a:avLst/>
          </a:prstGeom>
          <a:noFill/>
        </p:spPr>
        <p:txBody>
          <a:bodyPr wrap="none" rtlCol="0">
            <a:spAutoFit/>
          </a:bodyPr>
          <a:lstStyle/>
          <a:p>
            <a:r>
              <a:rPr lang="fr-FR" sz="1400" b="1" i="1" dirty="0" err="1" smtClean="0"/>
              <a:t>See</a:t>
            </a:r>
            <a:r>
              <a:rPr lang="fr-FR" sz="1400" b="1" i="1" dirty="0" smtClean="0"/>
              <a:t> I. et al. JAMA 2021;325:24:2448-56.</a:t>
            </a:r>
            <a:endParaRPr lang="fr-FR" sz="1400" b="1" i="1" dirty="0"/>
          </a:p>
        </p:txBody>
      </p:sp>
    </p:spTree>
    <p:extLst>
      <p:ext uri="{BB962C8B-B14F-4D97-AF65-F5344CB8AC3E}">
        <p14:creationId xmlns:p14="http://schemas.microsoft.com/office/powerpoint/2010/main" val="3963714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7891" y="0"/>
            <a:ext cx="10809170" cy="1138773"/>
          </a:xfrm>
          <a:prstGeom prst="rect">
            <a:avLst/>
          </a:prstGeom>
        </p:spPr>
        <p:txBody>
          <a:bodyPr wrap="square">
            <a:spAutoFit/>
          </a:bodyPr>
          <a:lstStyle/>
          <a:p>
            <a:endParaRPr lang="fr-FR" sz="1400" dirty="0">
              <a:solidFill>
                <a:srgbClr val="000000"/>
              </a:solidFill>
              <a:latin typeface="Myriad Pro Light"/>
            </a:endParaRPr>
          </a:p>
          <a:p>
            <a:pPr algn="ctr"/>
            <a:r>
              <a:rPr lang="en-US" sz="1400" dirty="0">
                <a:solidFill>
                  <a:srgbClr val="000000"/>
                </a:solidFill>
                <a:latin typeface="Myriad Pro Light"/>
              </a:rPr>
              <a:t> </a:t>
            </a:r>
            <a:r>
              <a:rPr lang="en-US" b="1" dirty="0">
                <a:solidFill>
                  <a:srgbClr val="000000"/>
                </a:solidFill>
                <a:latin typeface="Myriad Pro Light"/>
              </a:rPr>
              <a:t>Updated Recommendations from the Advisory Committee on Immunization Practices for Use of the Janssen (Johnson &amp; Johnson) COVID-19 Vaccine After Reports of Thrombosis with Thrombocytopenia Syndrome Among Vaccine Recipients — United States, April 2021 </a:t>
            </a:r>
            <a:endParaRPr lang="fr-FR" dirty="0"/>
          </a:p>
        </p:txBody>
      </p:sp>
      <p:pic>
        <p:nvPicPr>
          <p:cNvPr id="4" name="Image 3"/>
          <p:cNvPicPr>
            <a:picLocks noChangeAspect="1"/>
          </p:cNvPicPr>
          <p:nvPr/>
        </p:nvPicPr>
        <p:blipFill>
          <a:blip r:embed="rId2"/>
          <a:stretch>
            <a:fillRect/>
          </a:stretch>
        </p:blipFill>
        <p:spPr>
          <a:xfrm>
            <a:off x="406400" y="1505017"/>
            <a:ext cx="5161280" cy="5080000"/>
          </a:xfrm>
          <a:prstGeom prst="rect">
            <a:avLst/>
          </a:prstGeom>
        </p:spPr>
      </p:pic>
      <p:pic>
        <p:nvPicPr>
          <p:cNvPr id="7" name="Image 6"/>
          <p:cNvPicPr>
            <a:picLocks noChangeAspect="1"/>
          </p:cNvPicPr>
          <p:nvPr/>
        </p:nvPicPr>
        <p:blipFill>
          <a:blip r:embed="rId3"/>
          <a:stretch>
            <a:fillRect/>
          </a:stretch>
        </p:blipFill>
        <p:spPr>
          <a:xfrm>
            <a:off x="6057498" y="1601269"/>
            <a:ext cx="5997451" cy="4664777"/>
          </a:xfrm>
          <a:prstGeom prst="rect">
            <a:avLst/>
          </a:prstGeom>
        </p:spPr>
      </p:pic>
      <p:sp>
        <p:nvSpPr>
          <p:cNvPr id="8" name="Rectangle 7"/>
          <p:cNvSpPr/>
          <p:nvPr/>
        </p:nvSpPr>
        <p:spPr>
          <a:xfrm>
            <a:off x="5948413" y="5313145"/>
            <a:ext cx="6106536" cy="8566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96779" y="5728368"/>
            <a:ext cx="5270901" cy="8566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15074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48050" y="178742"/>
            <a:ext cx="6076535" cy="461665"/>
          </a:xfrm>
          <a:prstGeom prst="rect">
            <a:avLst/>
          </a:prstGeom>
          <a:noFill/>
        </p:spPr>
        <p:txBody>
          <a:bodyPr wrap="none" rtlCol="0">
            <a:spAutoFit/>
          </a:bodyPr>
          <a:lstStyle/>
          <a:p>
            <a:r>
              <a:rPr lang="fr-FR" sz="2400" b="1" dirty="0" smtClean="0"/>
              <a:t>Thrombose veineuse cérébrale. Internationale</a:t>
            </a:r>
            <a:endParaRPr lang="fr-FR" sz="2400" b="1" dirty="0"/>
          </a:p>
        </p:txBody>
      </p:sp>
      <p:sp>
        <p:nvSpPr>
          <p:cNvPr id="4" name="Rectangle 3"/>
          <p:cNvSpPr/>
          <p:nvPr/>
        </p:nvSpPr>
        <p:spPr>
          <a:xfrm>
            <a:off x="342899" y="640407"/>
            <a:ext cx="10944225" cy="6340197"/>
          </a:xfrm>
          <a:prstGeom prst="rect">
            <a:avLst/>
          </a:prstGeom>
        </p:spPr>
        <p:txBody>
          <a:bodyPr wrap="square">
            <a:spAutoFit/>
          </a:bodyPr>
          <a:lstStyle/>
          <a:p>
            <a:r>
              <a:rPr lang="en-US" sz="1600" dirty="0">
                <a:solidFill>
                  <a:srgbClr val="000000"/>
                </a:solidFill>
                <a:latin typeface="Arial" panose="020B0604020202020204" pitchFamily="34" charset="0"/>
                <a:cs typeface="Arial" panose="020B0604020202020204" pitchFamily="34" charset="0"/>
              </a:rPr>
              <a:t>Thrombosis with thrombocytopenia syndrome (TTS) has been reported </a:t>
            </a:r>
            <a:r>
              <a:rPr lang="en-US" sz="1600" dirty="0" smtClean="0">
                <a:solidFill>
                  <a:srgbClr val="000000"/>
                </a:solidFill>
                <a:latin typeface="Arial" panose="020B0604020202020204" pitchFamily="34" charset="0"/>
                <a:cs typeface="Arial" panose="020B0604020202020204" pitchFamily="34" charset="0"/>
              </a:rPr>
              <a:t>after vaccination </a:t>
            </a:r>
            <a:r>
              <a:rPr lang="en-US" sz="1600" dirty="0">
                <a:solidFill>
                  <a:srgbClr val="000000"/>
                </a:solidFill>
                <a:latin typeface="Arial" panose="020B0604020202020204" pitchFamily="34" charset="0"/>
                <a:cs typeface="Arial" panose="020B0604020202020204" pitchFamily="34" charset="0"/>
              </a:rPr>
              <a:t>with the SARS-CoV-2 vaccines ChAdOx1 nCov-19 (Oxford–AstraZeneca) </a:t>
            </a:r>
            <a:r>
              <a:rPr lang="en-US" sz="1600" dirty="0" smtClean="0">
                <a:solidFill>
                  <a:srgbClr val="000000"/>
                </a:solidFill>
                <a:latin typeface="Arial" panose="020B0604020202020204" pitchFamily="34" charset="0"/>
                <a:cs typeface="Arial" panose="020B0604020202020204" pitchFamily="34" charset="0"/>
              </a:rPr>
              <a:t>and </a:t>
            </a:r>
            <a:r>
              <a:rPr lang="fr-FR" sz="1600" dirty="0" smtClean="0">
                <a:solidFill>
                  <a:srgbClr val="000000"/>
                </a:solidFill>
                <a:latin typeface="Arial" panose="020B0604020202020204" pitchFamily="34" charset="0"/>
                <a:cs typeface="Arial" panose="020B0604020202020204" pitchFamily="34" charset="0"/>
              </a:rPr>
              <a:t>Ad26.COV2.S </a:t>
            </a:r>
            <a:r>
              <a:rPr lang="fr-FR" sz="1600" dirty="0">
                <a:solidFill>
                  <a:srgbClr val="000000"/>
                </a:solidFill>
                <a:latin typeface="Arial" panose="020B0604020202020204" pitchFamily="34" charset="0"/>
                <a:cs typeface="Arial" panose="020B0604020202020204" pitchFamily="34" charset="0"/>
              </a:rPr>
              <a:t>(Janssen/Johnson &amp; Johnson</a:t>
            </a:r>
            <a:r>
              <a:rPr lang="fr-FR" sz="1600" dirty="0" smtClean="0">
                <a:solidFill>
                  <a:srgbClr val="000000"/>
                </a:solidFill>
                <a:latin typeface="Arial" panose="020B0604020202020204" pitchFamily="34" charset="0"/>
                <a:cs typeface="Arial" panose="020B0604020202020204" pitchFamily="34" charset="0"/>
              </a:rPr>
              <a:t>).</a:t>
            </a:r>
            <a:endParaRPr lang="fr-FR" sz="1600" dirty="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This </a:t>
            </a:r>
            <a:r>
              <a:rPr lang="en-US" sz="1600" dirty="0">
                <a:solidFill>
                  <a:srgbClr val="000000"/>
                </a:solidFill>
                <a:latin typeface="Arial" panose="020B0604020202020204" pitchFamily="34" charset="0"/>
                <a:cs typeface="Arial" panose="020B0604020202020204" pitchFamily="34" charset="0"/>
              </a:rPr>
              <a:t>cohort study used data from an </a:t>
            </a:r>
            <a:r>
              <a:rPr lang="en-US" sz="1600" dirty="0" smtClean="0">
                <a:solidFill>
                  <a:srgbClr val="000000"/>
                </a:solidFill>
                <a:latin typeface="Arial" panose="020B0604020202020204" pitchFamily="34" charset="0"/>
                <a:cs typeface="Arial" panose="020B0604020202020204" pitchFamily="34" charset="0"/>
              </a:rPr>
              <a:t>international registry </a:t>
            </a:r>
            <a:r>
              <a:rPr lang="en-US" sz="1600" dirty="0">
                <a:solidFill>
                  <a:srgbClr val="000000"/>
                </a:solidFill>
                <a:latin typeface="Arial" panose="020B0604020202020204" pitchFamily="34" charset="0"/>
                <a:cs typeface="Arial" panose="020B0604020202020204" pitchFamily="34" charset="0"/>
              </a:rPr>
              <a:t>of consecutive patients with CVST within 28 days of SARS-CoV-2 </a:t>
            </a:r>
            <a:r>
              <a:rPr lang="en-US" sz="1600" dirty="0" smtClean="0">
                <a:solidFill>
                  <a:srgbClr val="000000"/>
                </a:solidFill>
                <a:latin typeface="Arial" panose="020B0604020202020204" pitchFamily="34" charset="0"/>
                <a:cs typeface="Arial" panose="020B0604020202020204" pitchFamily="34" charset="0"/>
              </a:rPr>
              <a:t>vaccination ,included </a:t>
            </a:r>
            <a:r>
              <a:rPr lang="en-US" sz="1600" dirty="0">
                <a:solidFill>
                  <a:srgbClr val="000000"/>
                </a:solidFill>
                <a:latin typeface="Arial" panose="020B0604020202020204" pitchFamily="34" charset="0"/>
                <a:cs typeface="Arial" panose="020B0604020202020204" pitchFamily="34" charset="0"/>
              </a:rPr>
              <a:t>between March 29 and June 18, 2021, from 81 hospitals in 19 countries. </a:t>
            </a:r>
            <a:r>
              <a:rPr lang="en-US" sz="1600" dirty="0" smtClean="0">
                <a:solidFill>
                  <a:srgbClr val="000000"/>
                </a:solidFill>
                <a:latin typeface="Arial" panose="020B0604020202020204" pitchFamily="34" charset="0"/>
                <a:cs typeface="Arial" panose="020B0604020202020204" pitchFamily="34" charset="0"/>
              </a:rPr>
              <a:t>Compared with CVST before COVID epidemic. </a:t>
            </a:r>
          </a:p>
          <a:p>
            <a:endParaRPr lang="en-US" sz="1600" dirty="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116 </a:t>
            </a:r>
            <a:r>
              <a:rPr lang="en-US" sz="1600" dirty="0">
                <a:solidFill>
                  <a:srgbClr val="000000"/>
                </a:solidFill>
                <a:latin typeface="Arial" panose="020B0604020202020204" pitchFamily="34" charset="0"/>
                <a:cs typeface="Arial" panose="020B0604020202020204" pitchFamily="34" charset="0"/>
              </a:rPr>
              <a:t>patients with </a:t>
            </a:r>
            <a:r>
              <a:rPr lang="en-US" sz="1600" dirty="0" err="1">
                <a:solidFill>
                  <a:srgbClr val="000000"/>
                </a:solidFill>
                <a:latin typeface="Arial" panose="020B0604020202020204" pitchFamily="34" charset="0"/>
                <a:cs typeface="Arial" panose="020B0604020202020204" pitchFamily="34" charset="0"/>
              </a:rPr>
              <a:t>postvaccination</a:t>
            </a:r>
            <a:r>
              <a:rPr lang="en-US" sz="1600" dirty="0">
                <a:solidFill>
                  <a:srgbClr val="000000"/>
                </a:solidFill>
                <a:latin typeface="Arial" panose="020B0604020202020204" pitchFamily="34" charset="0"/>
                <a:cs typeface="Arial" panose="020B0604020202020204" pitchFamily="34" charset="0"/>
              </a:rPr>
              <a:t> CVST, 78 (67.2%) had TTS, of whom 76 </a:t>
            </a:r>
            <a:r>
              <a:rPr lang="en-US" sz="1600" dirty="0" smtClean="0">
                <a:solidFill>
                  <a:srgbClr val="000000"/>
                </a:solidFill>
                <a:latin typeface="Arial" panose="020B0604020202020204" pitchFamily="34" charset="0"/>
                <a:cs typeface="Arial" panose="020B0604020202020204" pitchFamily="34" charset="0"/>
              </a:rPr>
              <a:t>had been </a:t>
            </a:r>
            <a:r>
              <a:rPr lang="en-US" sz="1600" dirty="0">
                <a:solidFill>
                  <a:srgbClr val="000000"/>
                </a:solidFill>
                <a:latin typeface="Arial" panose="020B0604020202020204" pitchFamily="34" charset="0"/>
                <a:cs typeface="Arial" panose="020B0604020202020204" pitchFamily="34" charset="0"/>
              </a:rPr>
              <a:t>vaccinated with ChAdOx1 nCov-19; 38 (32.8%) had no indication of TTS. </a:t>
            </a:r>
            <a:endParaRPr lang="en-US" sz="1600" dirty="0" smtClean="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The control group </a:t>
            </a:r>
            <a:r>
              <a:rPr lang="en-US" sz="1600" dirty="0">
                <a:solidFill>
                  <a:srgbClr val="000000"/>
                </a:solidFill>
                <a:latin typeface="Arial" panose="020B0604020202020204" pitchFamily="34" charset="0"/>
                <a:cs typeface="Arial" panose="020B0604020202020204" pitchFamily="34" charset="0"/>
              </a:rPr>
              <a:t>included 207 patients with CVST before the COVID-19 pandemic. </a:t>
            </a:r>
            <a:endParaRPr lang="en-US" sz="1600" dirty="0" smtClean="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A </a:t>
            </a:r>
            <a:r>
              <a:rPr lang="en-US" sz="1600" dirty="0">
                <a:solidFill>
                  <a:srgbClr val="000000"/>
                </a:solidFill>
                <a:latin typeface="Arial" panose="020B0604020202020204" pitchFamily="34" charset="0"/>
                <a:cs typeface="Arial" panose="020B0604020202020204" pitchFamily="34" charset="0"/>
              </a:rPr>
              <a:t>total of 63 of </a:t>
            </a:r>
            <a:r>
              <a:rPr lang="en-US" sz="1600" dirty="0" smtClean="0">
                <a:solidFill>
                  <a:srgbClr val="000000"/>
                </a:solidFill>
                <a:latin typeface="Arial" panose="020B0604020202020204" pitchFamily="34" charset="0"/>
                <a:cs typeface="Arial" panose="020B0604020202020204" pitchFamily="34" charset="0"/>
              </a:rPr>
              <a:t>78 (81</a:t>
            </a:r>
            <a:r>
              <a:rPr lang="en-US" sz="1600" dirty="0">
                <a:solidFill>
                  <a:srgbClr val="000000"/>
                </a:solidFill>
                <a:latin typeface="Arial" panose="020B0604020202020204" pitchFamily="34" charset="0"/>
                <a:cs typeface="Arial" panose="020B0604020202020204" pitchFamily="34" charset="0"/>
              </a:rPr>
              <a:t>%), 30 of 38 (79%), and 145 of 207 (70.0%) patients, respectively, were female, and </a:t>
            </a:r>
            <a:r>
              <a:rPr lang="en-US" sz="1600" dirty="0" smtClean="0">
                <a:solidFill>
                  <a:srgbClr val="000000"/>
                </a:solidFill>
                <a:latin typeface="Arial" panose="020B0604020202020204" pitchFamily="34" charset="0"/>
                <a:cs typeface="Arial" panose="020B0604020202020204" pitchFamily="34" charset="0"/>
              </a:rPr>
              <a:t>the mean </a:t>
            </a:r>
            <a:r>
              <a:rPr lang="en-US" sz="1600" dirty="0">
                <a:solidFill>
                  <a:srgbClr val="000000"/>
                </a:solidFill>
                <a:latin typeface="Arial" panose="020B0604020202020204" pitchFamily="34" charset="0"/>
                <a:cs typeface="Arial" panose="020B0604020202020204" pitchFamily="34" charset="0"/>
              </a:rPr>
              <a:t>(SD) age was 45 (14), 55 (20), and 42 (16) years, respectively. </a:t>
            </a:r>
            <a:r>
              <a:rPr lang="en-US" sz="1600" dirty="0" smtClean="0">
                <a:solidFill>
                  <a:srgbClr val="000000"/>
                </a:solidFill>
                <a:latin typeface="Arial" panose="020B0604020202020204" pitchFamily="34" charset="0"/>
                <a:cs typeface="Arial" panose="020B0604020202020204" pitchFamily="34" charset="0"/>
              </a:rPr>
              <a:t>Concomitant thromboembolism </a:t>
            </a:r>
            <a:r>
              <a:rPr lang="en-US" sz="1600" dirty="0">
                <a:solidFill>
                  <a:srgbClr val="000000"/>
                </a:solidFill>
                <a:latin typeface="Arial" panose="020B0604020202020204" pitchFamily="34" charset="0"/>
                <a:cs typeface="Arial" panose="020B0604020202020204" pitchFamily="34" charset="0"/>
              </a:rPr>
              <a:t>occurred in 25 of 70 patients (36%) in the TTS group, 2 of 35 (6%) in </a:t>
            </a:r>
            <a:r>
              <a:rPr lang="en-US" sz="1600" dirty="0" smtClean="0">
                <a:solidFill>
                  <a:srgbClr val="000000"/>
                </a:solidFill>
                <a:latin typeface="Arial" panose="020B0604020202020204" pitchFamily="34" charset="0"/>
                <a:cs typeface="Arial" panose="020B0604020202020204" pitchFamily="34" charset="0"/>
              </a:rPr>
              <a:t>the no </a:t>
            </a:r>
            <a:r>
              <a:rPr lang="en-US" sz="1600" dirty="0">
                <a:solidFill>
                  <a:srgbClr val="000000"/>
                </a:solidFill>
                <a:latin typeface="Arial" panose="020B0604020202020204" pitchFamily="34" charset="0"/>
                <a:cs typeface="Arial" panose="020B0604020202020204" pitchFamily="34" charset="0"/>
              </a:rPr>
              <a:t>TTS group, and 10 of 206 (4.9%) in the control group, and in-hospital mortality rates </a:t>
            </a:r>
            <a:r>
              <a:rPr lang="en-US" sz="1600" dirty="0" smtClean="0">
                <a:solidFill>
                  <a:srgbClr val="000000"/>
                </a:solidFill>
                <a:latin typeface="Arial" panose="020B0604020202020204" pitchFamily="34" charset="0"/>
                <a:cs typeface="Arial" panose="020B0604020202020204" pitchFamily="34" charset="0"/>
              </a:rPr>
              <a:t>were 47</a:t>
            </a:r>
            <a:r>
              <a:rPr lang="en-US" sz="1600" dirty="0">
                <a:solidFill>
                  <a:srgbClr val="000000"/>
                </a:solidFill>
                <a:latin typeface="Arial" panose="020B0604020202020204" pitchFamily="34" charset="0"/>
                <a:cs typeface="Arial" panose="020B0604020202020204" pitchFamily="34" charset="0"/>
              </a:rPr>
              <a:t>%(36 of 76; 95%CI, 37-58), 5%(2 of 37; 95%CI, 1-18), and 3.9% (8 of 207; </a:t>
            </a:r>
            <a:r>
              <a:rPr lang="en-US" sz="1600" dirty="0" smtClean="0">
                <a:solidFill>
                  <a:srgbClr val="000000"/>
                </a:solidFill>
                <a:latin typeface="Arial" panose="020B0604020202020204" pitchFamily="34" charset="0"/>
                <a:cs typeface="Arial" panose="020B0604020202020204" pitchFamily="34" charset="0"/>
              </a:rPr>
              <a:t>95%CI,2.0-7.4</a:t>
            </a:r>
            <a:r>
              <a:rPr lang="en-US" sz="1600" dirty="0">
                <a:solidFill>
                  <a:srgbClr val="000000"/>
                </a:solidFill>
                <a:latin typeface="Arial" panose="020B0604020202020204" pitchFamily="34" charset="0"/>
                <a:cs typeface="Arial" panose="020B0604020202020204" pitchFamily="34" charset="0"/>
              </a:rPr>
              <a:t>), respectively. </a:t>
            </a:r>
            <a:endParaRPr lang="en-US" sz="1600" dirty="0" smtClean="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The </a:t>
            </a:r>
            <a:r>
              <a:rPr lang="en-US" sz="1600" dirty="0">
                <a:solidFill>
                  <a:srgbClr val="000000"/>
                </a:solidFill>
                <a:latin typeface="Arial" panose="020B0604020202020204" pitchFamily="34" charset="0"/>
                <a:cs typeface="Arial" panose="020B0604020202020204" pitchFamily="34" charset="0"/>
              </a:rPr>
              <a:t>mortality rate was 61% (14 of 23) among patients in the TTS </a:t>
            </a:r>
            <a:r>
              <a:rPr lang="en-US" sz="1600" dirty="0" smtClean="0">
                <a:solidFill>
                  <a:srgbClr val="000000"/>
                </a:solidFill>
                <a:latin typeface="Arial" panose="020B0604020202020204" pitchFamily="34" charset="0"/>
                <a:cs typeface="Arial" panose="020B0604020202020204" pitchFamily="34" charset="0"/>
              </a:rPr>
              <a:t>group diagnosed </a:t>
            </a:r>
            <a:r>
              <a:rPr lang="en-US" sz="1600" dirty="0">
                <a:solidFill>
                  <a:srgbClr val="000000"/>
                </a:solidFill>
                <a:latin typeface="Arial" panose="020B0604020202020204" pitchFamily="34" charset="0"/>
                <a:cs typeface="Arial" panose="020B0604020202020204" pitchFamily="34" charset="0"/>
              </a:rPr>
              <a:t>before the condition garnered attention in the scientific community and 42%(</a:t>
            </a:r>
            <a:r>
              <a:rPr lang="en-US" sz="1600" dirty="0" smtClean="0">
                <a:solidFill>
                  <a:srgbClr val="000000"/>
                </a:solidFill>
                <a:latin typeface="Arial" panose="020B0604020202020204" pitchFamily="34" charset="0"/>
                <a:cs typeface="Arial" panose="020B0604020202020204" pitchFamily="34" charset="0"/>
              </a:rPr>
              <a:t>22 of </a:t>
            </a:r>
            <a:r>
              <a:rPr lang="en-US" sz="1600" dirty="0">
                <a:solidFill>
                  <a:srgbClr val="000000"/>
                </a:solidFill>
                <a:latin typeface="Arial" panose="020B0604020202020204" pitchFamily="34" charset="0"/>
                <a:cs typeface="Arial" panose="020B0604020202020204" pitchFamily="34" charset="0"/>
              </a:rPr>
              <a:t>53) among patients diagnosed later.</a:t>
            </a:r>
          </a:p>
          <a:p>
            <a:endParaRPr lang="en-US" sz="300" dirty="0" smtClean="0">
              <a:solidFill>
                <a:srgbClr val="E6001A"/>
              </a:solidFill>
              <a:latin typeface="GuardianSans-Semibold"/>
            </a:endParaRPr>
          </a:p>
          <a:p>
            <a:endParaRPr lang="en-US" sz="300" dirty="0">
              <a:solidFill>
                <a:srgbClr val="E6001A"/>
              </a:solidFill>
              <a:latin typeface="GuardianSans-Semibold"/>
            </a:endParaRPr>
          </a:p>
          <a:p>
            <a:r>
              <a:rPr lang="en-US" sz="900" b="1" dirty="0" smtClean="0">
                <a:solidFill>
                  <a:srgbClr val="E6001A"/>
                </a:solidFill>
                <a:latin typeface="GuardianSans-Semibold"/>
              </a:rPr>
              <a:t> </a:t>
            </a:r>
            <a:r>
              <a:rPr lang="en-US" sz="2000" b="1" dirty="0">
                <a:solidFill>
                  <a:srgbClr val="000000"/>
                </a:solidFill>
                <a:latin typeface="GuardianSansGR-Regular"/>
              </a:rPr>
              <a:t>In this cohort study of patients with CVST, a distinct </a:t>
            </a:r>
            <a:r>
              <a:rPr lang="en-US" sz="2000" b="1" dirty="0" smtClean="0">
                <a:solidFill>
                  <a:srgbClr val="000000"/>
                </a:solidFill>
                <a:latin typeface="GuardianSansGR-Regular"/>
              </a:rPr>
              <a:t>clinical profile </a:t>
            </a:r>
            <a:r>
              <a:rPr lang="en-US" sz="2000" b="1" dirty="0">
                <a:solidFill>
                  <a:srgbClr val="000000"/>
                </a:solidFill>
                <a:latin typeface="GuardianSansGR-Regular"/>
              </a:rPr>
              <a:t>and high mortality rate was observed in patients meeting criteria for TTS </a:t>
            </a:r>
            <a:r>
              <a:rPr lang="en-US" sz="2000" b="1" dirty="0" smtClean="0">
                <a:solidFill>
                  <a:srgbClr val="000000"/>
                </a:solidFill>
                <a:latin typeface="GuardianSansGR-Regular"/>
              </a:rPr>
              <a:t>after </a:t>
            </a:r>
            <a:r>
              <a:rPr lang="fr-FR" sz="2000" b="1" dirty="0" smtClean="0">
                <a:solidFill>
                  <a:srgbClr val="000000"/>
                </a:solidFill>
                <a:latin typeface="GuardianSansGR-Regular"/>
              </a:rPr>
              <a:t>SARS-CoV-2 vaccination </a:t>
            </a:r>
            <a:r>
              <a:rPr lang="en-US" sz="2800" b="1" dirty="0"/>
              <a:t>with high rates of coma and intracerebral </a:t>
            </a:r>
            <a:r>
              <a:rPr lang="en-US" sz="2800" b="1" dirty="0" smtClean="0"/>
              <a:t>hemorrhage and </a:t>
            </a:r>
            <a:r>
              <a:rPr lang="en-US" sz="2800" b="1" dirty="0"/>
              <a:t>a high mortality </a:t>
            </a:r>
            <a:r>
              <a:rPr lang="en-US" sz="2800" b="1" dirty="0" smtClean="0"/>
              <a:t>rate</a:t>
            </a:r>
            <a:r>
              <a:rPr lang="fr-FR" sz="3200" b="1" dirty="0" smtClean="0">
                <a:solidFill>
                  <a:srgbClr val="000000"/>
                </a:solidFill>
                <a:latin typeface="GuardianSansGR-Regular"/>
              </a:rPr>
              <a:t>.</a:t>
            </a:r>
            <a:endParaRPr lang="fr-FR" sz="2000" b="1" dirty="0"/>
          </a:p>
        </p:txBody>
      </p:sp>
      <p:sp>
        <p:nvSpPr>
          <p:cNvPr id="5" name="ZoneTexte 4"/>
          <p:cNvSpPr txBox="1"/>
          <p:nvPr/>
        </p:nvSpPr>
        <p:spPr>
          <a:xfrm>
            <a:off x="7745205" y="6549537"/>
            <a:ext cx="4446795" cy="307777"/>
          </a:xfrm>
          <a:prstGeom prst="rect">
            <a:avLst/>
          </a:prstGeom>
          <a:noFill/>
        </p:spPr>
        <p:txBody>
          <a:bodyPr wrap="none" rtlCol="0">
            <a:spAutoFit/>
          </a:bodyPr>
          <a:lstStyle/>
          <a:p>
            <a:r>
              <a:rPr lang="fr-FR" sz="1400" b="1" i="1" dirty="0" err="1" smtClean="0">
                <a:latin typeface="Arial" panose="020B0604020202020204" pitchFamily="34" charset="0"/>
                <a:cs typeface="Arial" panose="020B0604020202020204" pitchFamily="34" charset="0"/>
              </a:rPr>
              <a:t>Sánchez</a:t>
            </a:r>
            <a:r>
              <a:rPr lang="fr-FR" sz="1400" b="1" i="1" dirty="0" smtClean="0">
                <a:latin typeface="Arial" panose="020B0604020202020204" pitchFamily="34" charset="0"/>
                <a:cs typeface="Arial" panose="020B0604020202020204" pitchFamily="34" charset="0"/>
              </a:rPr>
              <a:t> </a:t>
            </a:r>
            <a:r>
              <a:rPr lang="fr-FR" sz="1400" b="1" i="1" dirty="0">
                <a:latin typeface="Arial" panose="020B0604020202020204" pitchFamily="34" charset="0"/>
                <a:cs typeface="Arial" panose="020B0604020202020204" pitchFamily="34" charset="0"/>
              </a:rPr>
              <a:t>van </a:t>
            </a:r>
            <a:r>
              <a:rPr lang="fr-FR" sz="1400" b="1" i="1" dirty="0" err="1" smtClean="0">
                <a:latin typeface="Arial" panose="020B0604020202020204" pitchFamily="34" charset="0"/>
                <a:cs typeface="Arial" panose="020B0604020202020204" pitchFamily="34" charset="0"/>
              </a:rPr>
              <a:t>Kammen</a:t>
            </a:r>
            <a:r>
              <a:rPr lang="fr-FR" sz="1400" b="1" i="1" dirty="0" smtClean="0">
                <a:latin typeface="Arial" panose="020B0604020202020204" pitchFamily="34" charset="0"/>
                <a:cs typeface="Arial" panose="020B0604020202020204" pitchFamily="34" charset="0"/>
              </a:rPr>
              <a:t> M. et al. JAMA </a:t>
            </a:r>
            <a:r>
              <a:rPr lang="fr-FR" sz="1400" b="1" i="1" dirty="0" err="1">
                <a:latin typeface="Arial" panose="020B0604020202020204" pitchFamily="34" charset="0"/>
                <a:cs typeface="Arial" panose="020B0604020202020204" pitchFamily="34" charset="0"/>
              </a:rPr>
              <a:t>Neurol</a:t>
            </a:r>
            <a:r>
              <a:rPr lang="fr-FR" sz="1400" b="1" i="1" dirty="0">
                <a:latin typeface="Arial" panose="020B0604020202020204" pitchFamily="34" charset="0"/>
                <a:cs typeface="Arial" panose="020B0604020202020204" pitchFamily="34" charset="0"/>
              </a:rPr>
              <a:t>. </a:t>
            </a:r>
            <a:r>
              <a:rPr lang="fr-FR" sz="1400" b="1" i="1" dirty="0" smtClean="0">
                <a:latin typeface="Arial" panose="020B0604020202020204" pitchFamily="34" charset="0"/>
                <a:cs typeface="Arial" panose="020B0604020202020204" pitchFamily="34" charset="0"/>
              </a:rPr>
              <a:t>2021</a:t>
            </a:r>
            <a:endParaRPr lang="fr-FR" sz="1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09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1975" y="856357"/>
            <a:ext cx="11630025" cy="6001643"/>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Rare complication des </a:t>
            </a:r>
            <a:r>
              <a:rPr lang="en-US" sz="2400" dirty="0" err="1" smtClean="0">
                <a:latin typeface="Arial" panose="020B0604020202020204" pitchFamily="34" charset="0"/>
                <a:cs typeface="Arial" panose="020B0604020202020204" pitchFamily="34" charset="0"/>
              </a:rPr>
              <a:t>vaccins</a:t>
            </a:r>
            <a:r>
              <a:rPr lang="en-US" sz="2400" dirty="0" smtClean="0">
                <a:latin typeface="Arial" panose="020B0604020202020204" pitchFamily="34" charset="0"/>
                <a:cs typeface="Arial" panose="020B0604020202020204" pitchFamily="34" charset="0"/>
              </a:rPr>
              <a:t> avec </a:t>
            </a:r>
            <a:r>
              <a:rPr lang="en-US" sz="2400" dirty="0" err="1" smtClean="0">
                <a:latin typeface="Arial" panose="020B0604020202020204" pitchFamily="34" charset="0"/>
                <a:cs typeface="Arial" panose="020B0604020202020204" pitchFamily="34" charset="0"/>
              </a:rPr>
              <a:t>vecteur</a:t>
            </a:r>
            <a:r>
              <a:rPr lang="en-US" sz="2400" dirty="0" smtClean="0">
                <a:latin typeface="Arial" panose="020B0604020202020204" pitchFamily="34" charset="0"/>
                <a:cs typeface="Arial" panose="020B0604020202020204" pitchFamily="34" charset="0"/>
              </a:rPr>
              <a:t> adenovirus</a:t>
            </a:r>
          </a:p>
          <a:p>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 Manifestation entre j4 et J24 après vaccination </a:t>
            </a:r>
            <a:r>
              <a:rPr lang="en-US" sz="2400" dirty="0" err="1" smtClean="0">
                <a:latin typeface="Arial" panose="020B0604020202020204" pitchFamily="34" charset="0"/>
                <a:cs typeface="Arial" panose="020B0604020202020204" pitchFamily="34" charset="0"/>
              </a:rPr>
              <a:t>sujet</a:t>
            </a:r>
            <a:r>
              <a:rPr lang="en-US" sz="2400" dirty="0" smtClean="0">
                <a:latin typeface="Arial" panose="020B0604020202020204" pitchFamily="34" charset="0"/>
                <a:cs typeface="Arial" panose="020B0604020202020204" pitchFamily="34" charset="0"/>
              </a:rPr>
              <a:t> &lt; 60a et femmes</a:t>
            </a:r>
          </a:p>
          <a:p>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Cause </a:t>
            </a:r>
            <a:r>
              <a:rPr lang="en-US" sz="2400" dirty="0" err="1" smtClean="0">
                <a:latin typeface="Arial" panose="020B0604020202020204" pitchFamily="34" charset="0"/>
                <a:cs typeface="Arial" panose="020B0604020202020204" pitchFamily="34" charset="0"/>
              </a:rPr>
              <a:t>immunologique</a:t>
            </a:r>
            <a:r>
              <a:rPr lang="en-US" sz="2400" dirty="0" smtClean="0">
                <a:latin typeface="Arial" panose="020B0604020202020204" pitchFamily="34" charset="0"/>
                <a:cs typeface="Arial" panose="020B0604020202020204" pitchFamily="34" charset="0"/>
              </a:rPr>
              <a:t> (Ac antiPF4)</a:t>
            </a:r>
            <a:r>
              <a:rPr lang="en-US" sz="2400" dirty="0" smtClean="0">
                <a:latin typeface="Arial" panose="020B0604020202020204" pitchFamily="34" charset="0"/>
                <a:cs typeface="Arial" panose="020B0604020202020204" pitchFamily="34" charset="0"/>
                <a:sym typeface="Wingdings" panose="05000000000000000000" pitchFamily="2" charset="2"/>
              </a:rPr>
              <a:t> thrombose avec </a:t>
            </a:r>
            <a:r>
              <a:rPr lang="en-US" sz="2400" dirty="0" err="1" smtClean="0">
                <a:latin typeface="Arial" panose="020B0604020202020204" pitchFamily="34" charset="0"/>
                <a:cs typeface="Arial" panose="020B0604020202020204" pitchFamily="34" charset="0"/>
                <a:sym typeface="Wingdings" panose="05000000000000000000" pitchFamily="2" charset="2"/>
              </a:rPr>
              <a:t>thrombocytopénie</a:t>
            </a:r>
            <a:r>
              <a:rPr 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Symptomes</a:t>
            </a:r>
            <a:r>
              <a:rPr lang="en-US" sz="2400" dirty="0" smtClean="0">
                <a:latin typeface="Arial" panose="020B0604020202020204" pitchFamily="34" charset="0"/>
                <a:cs typeface="Arial" panose="020B0604020202020204" pitchFamily="34" charset="0"/>
              </a:rPr>
              <a:t> : </a:t>
            </a:r>
            <a:r>
              <a:rPr lang="en-US" sz="2400" dirty="0" err="1" smtClean="0">
                <a:latin typeface="Arial" panose="020B0604020202020204" pitchFamily="34" charset="0"/>
                <a:cs typeface="Arial" panose="020B0604020202020204" pitchFamily="34" charset="0"/>
              </a:rPr>
              <a:t>céphalés</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s’aggravant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Vertige</a:t>
            </a:r>
            <a:r>
              <a:rPr lang="en-US" sz="2400" dirty="0" smtClean="0">
                <a:latin typeface="Arial" panose="020B0604020202020204" pitchFamily="34" charset="0"/>
                <a:cs typeface="Arial" panose="020B0604020202020204" pitchFamily="34" charset="0"/>
              </a:rPr>
              <a:t>, fatigue, troubles </a:t>
            </a:r>
            <a:r>
              <a:rPr lang="en-US" sz="2400" dirty="0" err="1" smtClean="0">
                <a:latin typeface="Arial" panose="020B0604020202020204" pitchFamily="34" charset="0"/>
                <a:cs typeface="Arial" panose="020B0604020202020204" pitchFamily="34" charset="0"/>
              </a:rPr>
              <a:t>visuels</a:t>
            </a:r>
            <a:r>
              <a:rPr lang="en-US" sz="2400" dirty="0" smtClean="0">
                <a:latin typeface="Arial" panose="020B0604020202020204" pitchFamily="34" charset="0"/>
                <a:cs typeface="Arial" panose="020B0604020202020204" pitchFamily="34" charset="0"/>
              </a:rPr>
              <a:t>, deficit </a:t>
            </a:r>
            <a:r>
              <a:rPr lang="en-US" sz="2400" dirty="0" err="1" smtClean="0">
                <a:latin typeface="Arial" panose="020B0604020202020204" pitchFamily="34" charset="0"/>
                <a:cs typeface="Arial" panose="020B0604020202020204" pitchFamily="34" charset="0"/>
              </a:rPr>
              <a:t>neurologique</a:t>
            </a:r>
            <a:r>
              <a:rPr lang="en-US" sz="2400" dirty="0" smtClean="0">
                <a:latin typeface="Arial" panose="020B0604020202020204" pitchFamily="34" charset="0"/>
                <a:cs typeface="Arial" panose="020B0604020202020204" pitchFamily="34" charset="0"/>
              </a:rPr>
              <a:t> focal et </a:t>
            </a:r>
            <a:r>
              <a:rPr lang="en-US" sz="2400" dirty="0" err="1" smtClean="0">
                <a:latin typeface="Arial" panose="020B0604020202020204" pitchFamily="34" charset="0"/>
                <a:cs typeface="Arial" panose="020B0604020202020204" pitchFamily="34" charset="0"/>
              </a:rPr>
              <a:t>signes</a:t>
            </a:r>
            <a:r>
              <a:rPr lang="en-US" sz="2400" dirty="0" smtClean="0">
                <a:latin typeface="Arial" panose="020B0604020202020204" pitchFamily="34" charset="0"/>
                <a:cs typeface="Arial" panose="020B0604020202020204" pitchFamily="34" charset="0"/>
              </a:rPr>
              <a:t> HIC. </a:t>
            </a:r>
          </a:p>
          <a:p>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CAT: D-dimers, </a:t>
            </a:r>
            <a:r>
              <a:rPr lang="en-US" sz="2400" dirty="0" err="1" smtClean="0">
                <a:latin typeface="Arial" panose="020B0604020202020204" pitchFamily="34" charset="0"/>
                <a:cs typeface="Arial" panose="020B0604020202020204" pitchFamily="34" charset="0"/>
              </a:rPr>
              <a:t>tx</a:t>
            </a:r>
            <a:r>
              <a:rPr lang="en-US" sz="2400" dirty="0" smtClean="0">
                <a:latin typeface="Arial" panose="020B0604020202020204" pitchFamily="34" charset="0"/>
                <a:cs typeface="Arial" panose="020B0604020202020204" pitchFamily="34" charset="0"/>
              </a:rPr>
              <a:t> de </a:t>
            </a:r>
            <a:r>
              <a:rPr lang="en-US" sz="2400" dirty="0" err="1" smtClean="0">
                <a:latin typeface="Arial" panose="020B0604020202020204" pitchFamily="34" charset="0"/>
                <a:cs typeface="Arial" panose="020B0604020202020204" pitchFamily="34" charset="0"/>
              </a:rPr>
              <a:t>plaquettes</a:t>
            </a:r>
            <a:r>
              <a:rPr lang="en-US" sz="2400" dirty="0" smtClean="0">
                <a:latin typeface="Arial" panose="020B0604020202020204" pitchFamily="34" charset="0"/>
                <a:cs typeface="Arial" panose="020B0604020202020204" pitchFamily="34" charset="0"/>
              </a:rPr>
              <a:t>, HIT-2</a:t>
            </a:r>
          </a:p>
          <a:p>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IRM cerebral </a:t>
            </a:r>
            <a:r>
              <a:rPr lang="en-US" sz="2400" dirty="0" err="1" smtClean="0">
                <a:latin typeface="Arial" panose="020B0604020202020204" pitchFamily="34" charset="0"/>
                <a:cs typeface="Arial" panose="020B0604020202020204" pitchFamily="34" charset="0"/>
              </a:rPr>
              <a:t>angioIRM</a:t>
            </a:r>
            <a:r>
              <a:rPr lang="en-US" sz="2400" dirty="0" smtClean="0">
                <a:latin typeface="Arial" panose="020B0604020202020204" pitchFamily="34" charset="0"/>
                <a:cs typeface="Arial" panose="020B0604020202020204" pitchFamily="34" charset="0"/>
              </a:rPr>
              <a:t> pour confirmer TVC (T2 image du </a:t>
            </a:r>
            <a:r>
              <a:rPr lang="en-US" sz="2400" dirty="0" err="1" smtClean="0">
                <a:latin typeface="Arial" panose="020B0604020202020204" pitchFamily="34" charset="0"/>
                <a:cs typeface="Arial" panose="020B0604020202020204" pitchFamily="34" charset="0"/>
              </a:rPr>
              <a:t>caillot</a:t>
            </a:r>
            <a:r>
              <a:rPr lang="en-US" sz="2400" dirty="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URGENCE BIOLOGIQUE ET IMAGERIE</a:t>
            </a:r>
          </a:p>
          <a:p>
            <a:pPr algn="ctr"/>
            <a:r>
              <a:rPr lang="en-US" sz="2400" b="1" dirty="0" smtClean="0">
                <a:latin typeface="Arial" panose="020B0604020202020204" pitchFamily="34" charset="0"/>
                <a:cs typeface="Arial" panose="020B0604020202020204" pitchFamily="34" charset="0"/>
              </a:rPr>
              <a:t>Anticoagulation et immunomodulation </a:t>
            </a:r>
          </a:p>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fr-FR" sz="2400" dirty="0">
              <a:latin typeface="Arial" panose="020B0604020202020204" pitchFamily="34" charset="0"/>
              <a:cs typeface="Arial" panose="020B0604020202020204" pitchFamily="34" charset="0"/>
            </a:endParaRPr>
          </a:p>
        </p:txBody>
      </p:sp>
      <p:sp>
        <p:nvSpPr>
          <p:cNvPr id="4" name="ZoneTexte 3"/>
          <p:cNvSpPr txBox="1"/>
          <p:nvPr/>
        </p:nvSpPr>
        <p:spPr>
          <a:xfrm>
            <a:off x="561975" y="162125"/>
            <a:ext cx="10982302" cy="461665"/>
          </a:xfrm>
          <a:prstGeom prst="rect">
            <a:avLst/>
          </a:prstGeom>
          <a:noFill/>
        </p:spPr>
        <p:txBody>
          <a:bodyPr wrap="none" rtlCol="0">
            <a:spAutoFit/>
          </a:bodyPr>
          <a:lstStyle/>
          <a:p>
            <a:r>
              <a:rPr lang="fr-FR" sz="2400" b="1" dirty="0" smtClean="0">
                <a:latin typeface="Arial" panose="020B0604020202020204" pitchFamily="34" charset="0"/>
                <a:cs typeface="Arial" panose="020B0604020202020204" pitchFamily="34" charset="0"/>
              </a:rPr>
              <a:t>Key messages Thrombose veineuse cérébral et vaccination AZ et </a:t>
            </a:r>
            <a:r>
              <a:rPr lang="fr-FR" sz="2400" b="1" dirty="0" err="1" smtClean="0">
                <a:latin typeface="Arial" panose="020B0604020202020204" pitchFamily="34" charset="0"/>
                <a:cs typeface="Arial" panose="020B0604020202020204" pitchFamily="34" charset="0"/>
              </a:rPr>
              <a:t>JandJ</a:t>
            </a:r>
            <a:r>
              <a:rPr lang="fr-FR" sz="2400" b="1" dirty="0" smtClean="0">
                <a:latin typeface="Arial" panose="020B0604020202020204" pitchFamily="34" charset="0"/>
                <a:cs typeface="Arial" panose="020B0604020202020204" pitchFamily="34" charset="0"/>
              </a:rPr>
              <a:t> </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352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HTA </a:t>
            </a:r>
            <a:endParaRPr lang="fr-FR" dirty="0"/>
          </a:p>
        </p:txBody>
      </p:sp>
    </p:spTree>
    <p:extLst>
      <p:ext uri="{BB962C8B-B14F-4D97-AF65-F5344CB8AC3E}">
        <p14:creationId xmlns:p14="http://schemas.microsoft.com/office/powerpoint/2010/main" val="178232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Sommaire</a:t>
            </a:r>
            <a:r>
              <a:rPr lang="fr-FR" dirty="0"/>
              <a:t> </a:t>
            </a:r>
          </a:p>
        </p:txBody>
      </p:sp>
      <p:sp>
        <p:nvSpPr>
          <p:cNvPr id="3" name="Espace réservé du contenu 2"/>
          <p:cNvSpPr>
            <a:spLocks noGrp="1"/>
          </p:cNvSpPr>
          <p:nvPr>
            <p:ph idx="1"/>
          </p:nvPr>
        </p:nvSpPr>
        <p:spPr/>
        <p:txBody>
          <a:bodyPr/>
          <a:lstStyle/>
          <a:p>
            <a:r>
              <a:rPr lang="fr-FR" dirty="0" smtClean="0"/>
              <a:t>Physiopathologie de l’atteinte clinique </a:t>
            </a:r>
          </a:p>
          <a:p>
            <a:r>
              <a:rPr lang="fr-FR" dirty="0" smtClean="0"/>
              <a:t>Vaccination </a:t>
            </a:r>
            <a:r>
              <a:rPr lang="fr-FR" dirty="0" err="1" smtClean="0"/>
              <a:t>antiCOVID</a:t>
            </a:r>
            <a:r>
              <a:rPr lang="fr-FR" dirty="0" smtClean="0"/>
              <a:t> et complications CV </a:t>
            </a:r>
          </a:p>
          <a:p>
            <a:r>
              <a:rPr lang="fr-FR" dirty="0" smtClean="0"/>
              <a:t>Atteinte myocardique</a:t>
            </a:r>
          </a:p>
          <a:p>
            <a:r>
              <a:rPr lang="fr-FR" dirty="0" smtClean="0"/>
              <a:t>Thrombose veineuse cérébrale </a:t>
            </a:r>
            <a:endParaRPr lang="fr-FR" dirty="0"/>
          </a:p>
        </p:txBody>
      </p:sp>
    </p:spTree>
    <p:extLst>
      <p:ext uri="{BB962C8B-B14F-4D97-AF65-F5344CB8AC3E}">
        <p14:creationId xmlns:p14="http://schemas.microsoft.com/office/powerpoint/2010/main" val="4078780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20320" y="55880"/>
            <a:ext cx="12151360" cy="6746240"/>
          </a:xfrm>
          <a:prstGeom prst="rect">
            <a:avLst/>
          </a:prstGeom>
        </p:spPr>
      </p:pic>
      <p:sp>
        <p:nvSpPr>
          <p:cNvPr id="2" name="ZoneTexte 1"/>
          <p:cNvSpPr txBox="1"/>
          <p:nvPr/>
        </p:nvSpPr>
        <p:spPr>
          <a:xfrm>
            <a:off x="781050" y="352425"/>
            <a:ext cx="2815964" cy="523220"/>
          </a:xfrm>
          <a:prstGeom prst="rect">
            <a:avLst/>
          </a:prstGeom>
          <a:noFill/>
        </p:spPr>
        <p:txBody>
          <a:bodyPr wrap="none" rtlCol="0">
            <a:spAutoFit/>
          </a:bodyPr>
          <a:lstStyle/>
          <a:p>
            <a:r>
              <a:rPr lang="fr-FR" sz="2800" b="1" dirty="0" smtClean="0"/>
              <a:t>HTA et SARSCOV2</a:t>
            </a:r>
            <a:endParaRPr lang="fr-FR" sz="2800" b="1" dirty="0"/>
          </a:p>
        </p:txBody>
      </p:sp>
    </p:spTree>
    <p:extLst>
      <p:ext uri="{BB962C8B-B14F-4D97-AF65-F5344CB8AC3E}">
        <p14:creationId xmlns:p14="http://schemas.microsoft.com/office/powerpoint/2010/main" val="2401730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0960" y="35560"/>
            <a:ext cx="12070080" cy="6786880"/>
          </a:xfrm>
          <a:prstGeom prst="rect">
            <a:avLst/>
          </a:prstGeom>
        </p:spPr>
      </p:pic>
      <p:sp>
        <p:nvSpPr>
          <p:cNvPr id="4" name="ZoneTexte 3"/>
          <p:cNvSpPr txBox="1"/>
          <p:nvPr/>
        </p:nvSpPr>
        <p:spPr>
          <a:xfrm>
            <a:off x="781050" y="352425"/>
            <a:ext cx="2815964" cy="523220"/>
          </a:xfrm>
          <a:prstGeom prst="rect">
            <a:avLst/>
          </a:prstGeom>
          <a:noFill/>
        </p:spPr>
        <p:txBody>
          <a:bodyPr wrap="none" rtlCol="0">
            <a:spAutoFit/>
          </a:bodyPr>
          <a:lstStyle/>
          <a:p>
            <a:r>
              <a:rPr lang="fr-FR" sz="2800" b="1" dirty="0" smtClean="0"/>
              <a:t>HTA et SARSCOV2</a:t>
            </a:r>
            <a:endParaRPr lang="fr-FR" sz="2800" b="1" dirty="0"/>
          </a:p>
        </p:txBody>
      </p:sp>
    </p:spTree>
    <p:extLst>
      <p:ext uri="{BB962C8B-B14F-4D97-AF65-F5344CB8AC3E}">
        <p14:creationId xmlns:p14="http://schemas.microsoft.com/office/powerpoint/2010/main" val="2245372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0960" y="66040"/>
            <a:ext cx="12070080" cy="6725920"/>
          </a:xfrm>
          <a:prstGeom prst="rect">
            <a:avLst/>
          </a:prstGeom>
        </p:spPr>
      </p:pic>
      <p:sp>
        <p:nvSpPr>
          <p:cNvPr id="4" name="ZoneTexte 3"/>
          <p:cNvSpPr txBox="1"/>
          <p:nvPr/>
        </p:nvSpPr>
        <p:spPr>
          <a:xfrm>
            <a:off x="5657850" y="1009650"/>
            <a:ext cx="2815964" cy="523220"/>
          </a:xfrm>
          <a:prstGeom prst="rect">
            <a:avLst/>
          </a:prstGeom>
          <a:noFill/>
        </p:spPr>
        <p:txBody>
          <a:bodyPr wrap="none" rtlCol="0">
            <a:spAutoFit/>
          </a:bodyPr>
          <a:lstStyle/>
          <a:p>
            <a:r>
              <a:rPr lang="fr-FR" sz="2800" b="1" dirty="0" smtClean="0"/>
              <a:t>HTA et SARSCOV2</a:t>
            </a:r>
            <a:endParaRPr lang="fr-FR" sz="2800" b="1" dirty="0"/>
          </a:p>
        </p:txBody>
      </p:sp>
    </p:spTree>
    <p:extLst>
      <p:ext uri="{BB962C8B-B14F-4D97-AF65-F5344CB8AC3E}">
        <p14:creationId xmlns:p14="http://schemas.microsoft.com/office/powerpoint/2010/main" val="3560965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40640" y="35560"/>
            <a:ext cx="12110720" cy="6786880"/>
          </a:xfrm>
          <a:prstGeom prst="rect">
            <a:avLst/>
          </a:prstGeom>
        </p:spPr>
      </p:pic>
      <p:sp>
        <p:nvSpPr>
          <p:cNvPr id="4" name="ZoneTexte 3"/>
          <p:cNvSpPr txBox="1"/>
          <p:nvPr/>
        </p:nvSpPr>
        <p:spPr>
          <a:xfrm>
            <a:off x="5715000" y="828675"/>
            <a:ext cx="2815964" cy="523220"/>
          </a:xfrm>
          <a:prstGeom prst="rect">
            <a:avLst/>
          </a:prstGeom>
          <a:noFill/>
        </p:spPr>
        <p:txBody>
          <a:bodyPr wrap="none" rtlCol="0">
            <a:spAutoFit/>
          </a:bodyPr>
          <a:lstStyle/>
          <a:p>
            <a:r>
              <a:rPr lang="fr-FR" sz="2800" b="1" dirty="0" smtClean="0"/>
              <a:t>HTA et SARSCOV2</a:t>
            </a:r>
            <a:endParaRPr lang="fr-FR" sz="2800" b="1" dirty="0"/>
          </a:p>
        </p:txBody>
      </p:sp>
    </p:spTree>
    <p:extLst>
      <p:ext uri="{BB962C8B-B14F-4D97-AF65-F5344CB8AC3E}">
        <p14:creationId xmlns:p14="http://schemas.microsoft.com/office/powerpoint/2010/main" val="2927583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40640" y="66040"/>
            <a:ext cx="12110720" cy="6725920"/>
          </a:xfrm>
          <a:prstGeom prst="rect">
            <a:avLst/>
          </a:prstGeom>
        </p:spPr>
      </p:pic>
      <p:sp>
        <p:nvSpPr>
          <p:cNvPr id="4" name="ZoneTexte 3"/>
          <p:cNvSpPr txBox="1"/>
          <p:nvPr/>
        </p:nvSpPr>
        <p:spPr>
          <a:xfrm>
            <a:off x="8982075" y="304800"/>
            <a:ext cx="2815964" cy="523220"/>
          </a:xfrm>
          <a:prstGeom prst="rect">
            <a:avLst/>
          </a:prstGeom>
          <a:noFill/>
        </p:spPr>
        <p:txBody>
          <a:bodyPr wrap="none" rtlCol="0">
            <a:spAutoFit/>
          </a:bodyPr>
          <a:lstStyle/>
          <a:p>
            <a:r>
              <a:rPr lang="fr-FR" sz="2800" b="1" dirty="0" smtClean="0"/>
              <a:t>HTA et SARSCOV2</a:t>
            </a:r>
            <a:endParaRPr lang="fr-FR" sz="2800" b="1" dirty="0"/>
          </a:p>
        </p:txBody>
      </p:sp>
    </p:spTree>
    <p:extLst>
      <p:ext uri="{BB962C8B-B14F-4D97-AF65-F5344CB8AC3E}">
        <p14:creationId xmlns:p14="http://schemas.microsoft.com/office/powerpoint/2010/main" val="4125061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560" y="851475"/>
            <a:ext cx="11722989" cy="3416320"/>
          </a:xfrm>
          <a:prstGeom prst="rect">
            <a:avLst/>
          </a:prstGeom>
        </p:spPr>
        <p:txBody>
          <a:bodyPr wrap="square">
            <a:spAutoFit/>
          </a:bodyPr>
          <a:lstStyle/>
          <a:p>
            <a:r>
              <a:rPr lang="fr-FR" sz="2400" b="0" i="0" u="none" strike="noStrike" baseline="0" dirty="0">
                <a:latin typeface="Arial" panose="020B0604020202020204" pitchFamily="34" charset="0"/>
                <a:cs typeface="Arial" panose="020B0604020202020204" pitchFamily="34" charset="0"/>
              </a:rPr>
              <a:t>Actions  direct et indirect du virus SARSCOV2 sur le cœur en raison de l’inflammation, de l’activité endothéliale et de la thrombose</a:t>
            </a:r>
            <a:r>
              <a:rPr lang="fr-FR" sz="2400" b="0" i="0" u="none" strike="noStrike" dirty="0">
                <a:latin typeface="Arial" panose="020B0604020202020204" pitchFamily="34" charset="0"/>
                <a:cs typeface="Arial" panose="020B0604020202020204" pitchFamily="34" charset="0"/>
              </a:rPr>
              <a:t> </a:t>
            </a:r>
            <a:r>
              <a:rPr lang="fr-FR" sz="2400" b="0" i="0" u="none" strike="noStrike" dirty="0" err="1">
                <a:latin typeface="Arial" panose="020B0604020202020204" pitchFamily="34" charset="0"/>
                <a:cs typeface="Arial" panose="020B0604020202020204" pitchFamily="34" charset="0"/>
              </a:rPr>
              <a:t>microvasculaire</a:t>
            </a:r>
            <a:r>
              <a:rPr lang="fr-FR" sz="2400" b="0" i="0" u="none" strike="noStrike" dirty="0">
                <a:latin typeface="Arial" panose="020B0604020202020204" pitchFamily="34" charset="0"/>
                <a:cs typeface="Arial" panose="020B0604020202020204" pitchFamily="34" charset="0"/>
              </a:rPr>
              <a:t>.</a:t>
            </a:r>
          </a:p>
          <a:p>
            <a:endParaRPr lang="fr-FR" sz="2400" baseline="0" dirty="0">
              <a:latin typeface="Arial" panose="020B0604020202020204" pitchFamily="34" charset="0"/>
              <a:cs typeface="Arial" panose="020B0604020202020204" pitchFamily="34" charset="0"/>
            </a:endParaRPr>
          </a:p>
          <a:p>
            <a:r>
              <a:rPr lang="en-US" sz="2400" b="0" i="0" u="none" strike="noStrike" baseline="0" dirty="0">
                <a:latin typeface="Arial" panose="020B0604020202020204" pitchFamily="34" charset="0"/>
                <a:cs typeface="Arial" panose="020B0604020202020204" pitchFamily="34" charset="0"/>
              </a:rPr>
              <a:t>Ce</a:t>
            </a:r>
            <a:r>
              <a:rPr lang="en-US" sz="2400" b="0" i="0" u="none" strike="noStrike" dirty="0">
                <a:latin typeface="Arial" panose="020B0604020202020204" pitchFamily="34" charset="0"/>
                <a:cs typeface="Arial" panose="020B0604020202020204" pitchFamily="34" charset="0"/>
              </a:rPr>
              <a:t> qui determine </a:t>
            </a:r>
            <a:r>
              <a:rPr lang="en-US" sz="2400" b="0" i="0" u="none" strike="noStrike" dirty="0" err="1">
                <a:latin typeface="Arial" panose="020B0604020202020204" pitchFamily="34" charset="0"/>
                <a:cs typeface="Arial" panose="020B0604020202020204" pitchFamily="34" charset="0"/>
              </a:rPr>
              <a:t>l’extension</a:t>
            </a:r>
            <a:r>
              <a:rPr lang="en-US" sz="2400" b="0" i="0" u="none" strike="noStrike" dirty="0">
                <a:latin typeface="Arial" panose="020B0604020202020204" pitchFamily="34" charset="0"/>
                <a:cs typeface="Arial" panose="020B0604020202020204" pitchFamily="34" charset="0"/>
              </a:rPr>
              <a:t> de </a:t>
            </a:r>
            <a:r>
              <a:rPr lang="en-US" sz="2400" b="0" i="0" u="none" strike="noStrike" dirty="0" err="1">
                <a:latin typeface="Arial" panose="020B0604020202020204" pitchFamily="34" charset="0"/>
                <a:cs typeface="Arial" panose="020B0604020202020204" pitchFamily="34" charset="0"/>
              </a:rPr>
              <a:t>l’atteinte</a:t>
            </a:r>
            <a:r>
              <a:rPr lang="en-US" sz="2400" b="0" i="0" u="none" strike="noStrike" dirty="0">
                <a:latin typeface="Arial" panose="020B0604020202020204" pitchFamily="34" charset="0"/>
                <a:cs typeface="Arial" panose="020B0604020202020204" pitchFamily="34" charset="0"/>
              </a:rPr>
              <a:t> CV </a:t>
            </a:r>
            <a:r>
              <a:rPr lang="en-US" sz="2400" b="0" i="0" u="none" strike="noStrike" dirty="0" err="1">
                <a:latin typeface="Arial" panose="020B0604020202020204" pitchFamily="34" charset="0"/>
                <a:cs typeface="Arial" panose="020B0604020202020204" pitchFamily="34" charset="0"/>
              </a:rPr>
              <a:t>c’est</a:t>
            </a:r>
            <a:r>
              <a:rPr lang="en-US" sz="2400" b="0" i="0" u="none" strike="noStrike" dirty="0">
                <a:latin typeface="Arial" panose="020B0604020202020204" pitchFamily="34" charset="0"/>
                <a:cs typeface="Arial" panose="020B0604020202020204" pitchFamily="34" charset="0"/>
              </a:rPr>
              <a:t> la charge </a:t>
            </a:r>
            <a:r>
              <a:rPr lang="en-US" sz="2400" b="0" i="0" u="none" strike="noStrike" dirty="0" err="1">
                <a:latin typeface="Arial" panose="020B0604020202020204" pitchFamily="34" charset="0"/>
                <a:cs typeface="Arial" panose="020B0604020202020204" pitchFamily="34" charset="0"/>
              </a:rPr>
              <a:t>virale</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réponse</a:t>
            </a:r>
            <a:r>
              <a:rPr lang="en-US" sz="2400" dirty="0">
                <a:latin typeface="Arial" panose="020B0604020202020204" pitchFamily="34" charset="0"/>
                <a:cs typeface="Arial" panose="020B0604020202020204" pitchFamily="34" charset="0"/>
              </a:rPr>
              <a:t> immune et la presence de </a:t>
            </a:r>
            <a:r>
              <a:rPr lang="en-US" sz="2400" dirty="0" err="1">
                <a:latin typeface="Arial" panose="020B0604020202020204" pitchFamily="34" charset="0"/>
                <a:cs typeface="Arial" panose="020B0604020202020204" pitchFamily="34" charset="0"/>
              </a:rPr>
              <a:t>comorbidités</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endParaRPr lang="en-US" sz="2400" b="0" i="0" u="none" strike="noStrike" baseline="0" dirty="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Rares</a:t>
            </a:r>
            <a:r>
              <a:rPr lang="en-US" sz="2400" dirty="0" smtClean="0">
                <a:latin typeface="Arial" panose="020B0604020202020204" pitchFamily="34" charset="0"/>
                <a:cs typeface="Arial" panose="020B0604020202020204" pitchFamily="34" charset="0"/>
              </a:rPr>
              <a:t> cad de </a:t>
            </a:r>
            <a:r>
              <a:rPr lang="en-US" sz="2400" dirty="0" err="1" smtClean="0">
                <a:latin typeface="Arial" panose="020B0604020202020204" pitchFamily="34" charset="0"/>
                <a:cs typeface="Arial" panose="020B0604020202020204" pitchFamily="34" charset="0"/>
              </a:rPr>
              <a:t>myocardite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inférieur</a:t>
            </a:r>
            <a:r>
              <a:rPr lang="en-US" sz="2400" dirty="0" smtClean="0">
                <a:latin typeface="Arial" panose="020B0604020202020204" pitchFamily="34" charset="0"/>
                <a:cs typeface="Arial" panose="020B0604020202020204" pitchFamily="34" charset="0"/>
              </a:rPr>
              <a:t> au </a:t>
            </a:r>
            <a:r>
              <a:rPr lang="en-US" sz="2400" dirty="0" err="1" smtClean="0">
                <a:latin typeface="Arial" panose="020B0604020202020204" pitchFamily="34" charset="0"/>
                <a:cs typeface="Arial" panose="020B0604020202020204" pitchFamily="34" charset="0"/>
              </a:rPr>
              <a:t>taux</a:t>
            </a:r>
            <a:r>
              <a:rPr lang="en-US" sz="2400" dirty="0" smtClean="0">
                <a:latin typeface="Arial" panose="020B0604020202020204" pitchFamily="34" charset="0"/>
                <a:cs typeface="Arial" panose="020B0604020202020204" pitchFamily="34" charset="0"/>
              </a:rPr>
              <a:t> de </a:t>
            </a:r>
            <a:r>
              <a:rPr lang="en-US" sz="2400" dirty="0" err="1" smtClean="0">
                <a:latin typeface="Arial" panose="020B0604020202020204" pitchFamily="34" charset="0"/>
                <a:cs typeface="Arial" panose="020B0604020202020204" pitchFamily="34" charset="0"/>
              </a:rPr>
              <a:t>myocrdite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lié</a:t>
            </a:r>
            <a:r>
              <a:rPr lang="en-US" sz="2400" dirty="0" smtClean="0">
                <a:latin typeface="Arial" panose="020B0604020202020204" pitchFamily="34" charset="0"/>
                <a:cs typeface="Arial" panose="020B0604020202020204" pitchFamily="34" charset="0"/>
              </a:rPr>
              <a:t> au SARSCOV2</a:t>
            </a:r>
          </a:p>
          <a:p>
            <a:endParaRPr lang="en-US" sz="2400" dirty="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Tr</a:t>
            </a:r>
            <a:r>
              <a:rPr lang="en-US" sz="2400" dirty="0" err="1" smtClean="0">
                <a:latin typeface="Arial" panose="020B0604020202020204" pitchFamily="34" charset="0"/>
                <a:cs typeface="Arial" panose="020B0604020202020204" pitchFamily="34" charset="0"/>
              </a:rPr>
              <a:t>ès</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rares</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cas</a:t>
            </a:r>
            <a:r>
              <a:rPr lang="en-US" sz="2400" dirty="0" smtClean="0">
                <a:latin typeface="Arial" panose="020B0604020202020204" pitchFamily="34" charset="0"/>
                <a:cs typeface="Arial" panose="020B0604020202020204" pitchFamily="34" charset="0"/>
              </a:rPr>
              <a:t> de TV </a:t>
            </a:r>
            <a:r>
              <a:rPr lang="en-US" sz="2400" dirty="0" err="1" smtClean="0">
                <a:latin typeface="Arial" panose="020B0604020202020204" pitchFamily="34" charset="0"/>
                <a:cs typeface="Arial" panose="020B0604020202020204" pitchFamily="34" charset="0"/>
              </a:rPr>
              <a:t>cérébrale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bien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inférieur</a:t>
            </a:r>
            <a:r>
              <a:rPr lang="en-US" sz="2400" dirty="0" smtClean="0">
                <a:latin typeface="Arial" panose="020B0604020202020204" pitchFamily="34" charset="0"/>
                <a:cs typeface="Arial" panose="020B0604020202020204" pitchFamily="34" charset="0"/>
              </a:rPr>
              <a:t> aux </a:t>
            </a:r>
            <a:r>
              <a:rPr lang="en-US" sz="2400" dirty="0" err="1" smtClean="0">
                <a:latin typeface="Arial" panose="020B0604020202020204" pitchFamily="34" charset="0"/>
                <a:cs typeface="Arial" panose="020B0604020202020204" pitchFamily="34" charset="0"/>
              </a:rPr>
              <a:t>cas</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d’EP</a:t>
            </a:r>
            <a:r>
              <a:rPr lang="en-US" sz="2400" dirty="0" smtClean="0">
                <a:latin typeface="Arial" panose="020B0604020202020204" pitchFamily="34" charset="0"/>
                <a:cs typeface="Arial" panose="020B0604020202020204" pitchFamily="34" charset="0"/>
              </a:rPr>
              <a:t>/TVP </a:t>
            </a:r>
            <a:r>
              <a:rPr lang="en-US" sz="2400" dirty="0" err="1" smtClean="0">
                <a:latin typeface="Arial" panose="020B0604020202020204" pitchFamily="34" charset="0"/>
                <a:cs typeface="Arial" panose="020B0604020202020204" pitchFamily="34" charset="0"/>
              </a:rPr>
              <a:t>liés</a:t>
            </a:r>
            <a:r>
              <a:rPr lang="en-US" sz="2400" dirty="0" smtClean="0">
                <a:latin typeface="Arial" panose="020B0604020202020204" pitchFamily="34" charset="0"/>
                <a:cs typeface="Arial" panose="020B0604020202020204" pitchFamily="34" charset="0"/>
              </a:rPr>
              <a:t> au SARS COV2</a:t>
            </a:r>
            <a:endParaRPr lang="en-US" sz="2400" dirty="0">
              <a:latin typeface="Arial" panose="020B0604020202020204" pitchFamily="34" charset="0"/>
              <a:cs typeface="Arial" panose="020B0604020202020204" pitchFamily="34" charset="0"/>
            </a:endParaRPr>
          </a:p>
        </p:txBody>
      </p:sp>
      <p:sp>
        <p:nvSpPr>
          <p:cNvPr id="4" name="ZoneTexte 3"/>
          <p:cNvSpPr txBox="1"/>
          <p:nvPr/>
        </p:nvSpPr>
        <p:spPr>
          <a:xfrm>
            <a:off x="4026792" y="82296"/>
            <a:ext cx="2297424" cy="584775"/>
          </a:xfrm>
          <a:prstGeom prst="rect">
            <a:avLst/>
          </a:prstGeom>
          <a:noFill/>
        </p:spPr>
        <p:txBody>
          <a:bodyPr wrap="none" rtlCol="0">
            <a:spAutoFit/>
          </a:bodyPr>
          <a:lstStyle/>
          <a:p>
            <a:r>
              <a:rPr lang="fr-FR" sz="3200" b="1" dirty="0"/>
              <a:t>Conclusions </a:t>
            </a:r>
          </a:p>
        </p:txBody>
      </p:sp>
    </p:spTree>
    <p:extLst>
      <p:ext uri="{BB962C8B-B14F-4D97-AF65-F5344CB8AC3E}">
        <p14:creationId xmlns:p14="http://schemas.microsoft.com/office/powerpoint/2010/main" val="402492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719" y="0"/>
            <a:ext cx="7056561" cy="6858000"/>
          </a:xfrm>
          <a:prstGeom prst="rect">
            <a:avLst/>
          </a:prstGeom>
        </p:spPr>
      </p:pic>
    </p:spTree>
    <p:extLst>
      <p:ext uri="{BB962C8B-B14F-4D97-AF65-F5344CB8AC3E}">
        <p14:creationId xmlns:p14="http://schemas.microsoft.com/office/powerpoint/2010/main" val="1294926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0" y="0"/>
            <a:ext cx="9429750" cy="6858000"/>
          </a:xfrm>
          <a:prstGeom prst="rect">
            <a:avLst/>
          </a:prstGeom>
        </p:spPr>
      </p:pic>
    </p:spTree>
    <p:extLst>
      <p:ext uri="{BB962C8B-B14F-4D97-AF65-F5344CB8AC3E}">
        <p14:creationId xmlns:p14="http://schemas.microsoft.com/office/powerpoint/2010/main" val="241100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6043" y="264068"/>
            <a:ext cx="3990535" cy="1143000"/>
          </a:xfrm>
        </p:spPr>
        <p:txBody>
          <a:bodyPr>
            <a:normAutofit/>
          </a:bodyPr>
          <a:lstStyle/>
          <a:p>
            <a:r>
              <a:rPr lang="fr-FR" b="1" dirty="0">
                <a:solidFill>
                  <a:schemeClr val="tx2"/>
                </a:solidFill>
              </a:rPr>
              <a:t>Physiopathologie</a:t>
            </a:r>
          </a:p>
        </p:txBody>
      </p:sp>
      <p:sp>
        <p:nvSpPr>
          <p:cNvPr id="5" name="Espace réservé du numéro de diapositive 4"/>
          <p:cNvSpPr>
            <a:spLocks noGrp="1"/>
          </p:cNvSpPr>
          <p:nvPr>
            <p:ph type="sldNum" sz="quarter" idx="12"/>
          </p:nvPr>
        </p:nvSpPr>
        <p:spPr/>
        <p:txBody>
          <a:bodyPr/>
          <a:lstStyle/>
          <a:p>
            <a:fld id="{5F2F7FD6-3424-B240-909C-9B611336FA55}" type="slidenum">
              <a:rPr lang="fr-FR" smtClean="0">
                <a:solidFill>
                  <a:prstClr val="black">
                    <a:tint val="75000"/>
                  </a:prstClr>
                </a:solidFill>
              </a:rPr>
              <a:pPr/>
              <a:t>3</a:t>
            </a:fld>
            <a:endParaRPr lang="fr-FR">
              <a:solidFill>
                <a:prstClr val="black">
                  <a:tint val="75000"/>
                </a:prstClr>
              </a:solidFill>
            </a:endParaRPr>
          </a:p>
        </p:txBody>
      </p:sp>
      <p:pic>
        <p:nvPicPr>
          <p:cNvPr id="6" name="Image 5"/>
          <p:cNvPicPr>
            <a:picLocks noChangeAspect="1"/>
          </p:cNvPicPr>
          <p:nvPr/>
        </p:nvPicPr>
        <p:blipFill>
          <a:blip r:embed="rId2"/>
          <a:stretch>
            <a:fillRect/>
          </a:stretch>
        </p:blipFill>
        <p:spPr>
          <a:xfrm>
            <a:off x="4600135" y="264068"/>
            <a:ext cx="6035040" cy="5977189"/>
          </a:xfrm>
          <a:prstGeom prst="rect">
            <a:avLst/>
          </a:prstGeom>
          <a:ln>
            <a:solidFill>
              <a:schemeClr val="accent1"/>
            </a:solidFill>
          </a:ln>
        </p:spPr>
      </p:pic>
      <p:sp>
        <p:nvSpPr>
          <p:cNvPr id="7" name="ZoneTexte 6"/>
          <p:cNvSpPr txBox="1"/>
          <p:nvPr/>
        </p:nvSpPr>
        <p:spPr>
          <a:xfrm>
            <a:off x="337625" y="4375052"/>
            <a:ext cx="3938953" cy="369332"/>
          </a:xfrm>
          <a:prstGeom prst="rect">
            <a:avLst/>
          </a:prstGeom>
          <a:noFill/>
        </p:spPr>
        <p:txBody>
          <a:bodyPr wrap="square" rtlCol="0">
            <a:spAutoFit/>
          </a:bodyPr>
          <a:lstStyle/>
          <a:p>
            <a:r>
              <a:rPr lang="fr-FR" dirty="0"/>
              <a:t>Tay MZ </a:t>
            </a:r>
            <a:r>
              <a:rPr lang="fr-FR" i="1" dirty="0"/>
              <a:t>et al</a:t>
            </a:r>
            <a:r>
              <a:rPr lang="fr-FR" dirty="0"/>
              <a:t>. Nature </a:t>
            </a:r>
            <a:r>
              <a:rPr lang="fr-FR" dirty="0" err="1"/>
              <a:t>Rev</a:t>
            </a:r>
            <a:r>
              <a:rPr lang="fr-FR" dirty="0"/>
              <a:t> </a:t>
            </a:r>
            <a:r>
              <a:rPr lang="fr-FR" dirty="0" err="1"/>
              <a:t>Immunol</a:t>
            </a:r>
            <a:r>
              <a:rPr lang="fr-FR" dirty="0"/>
              <a:t> 2020</a:t>
            </a:r>
          </a:p>
        </p:txBody>
      </p:sp>
    </p:spTree>
    <p:extLst>
      <p:ext uri="{BB962C8B-B14F-4D97-AF65-F5344CB8AC3E}">
        <p14:creationId xmlns:p14="http://schemas.microsoft.com/office/powerpoint/2010/main" val="26605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45095" y="1116700"/>
            <a:ext cx="4495718" cy="4665071"/>
          </a:xfrm>
          <a:prstGeom prst="rect">
            <a:avLst/>
          </a:prstGeom>
          <a:ln>
            <a:solidFill>
              <a:schemeClr val="accent1"/>
            </a:solidFill>
          </a:ln>
        </p:spPr>
      </p:pic>
      <p:pic>
        <p:nvPicPr>
          <p:cNvPr id="7" name="Image 6"/>
          <p:cNvPicPr>
            <a:picLocks noChangeAspect="1"/>
          </p:cNvPicPr>
          <p:nvPr/>
        </p:nvPicPr>
        <p:blipFill>
          <a:blip r:embed="rId3"/>
          <a:stretch>
            <a:fillRect/>
          </a:stretch>
        </p:blipFill>
        <p:spPr>
          <a:xfrm>
            <a:off x="6682229" y="349456"/>
            <a:ext cx="4900171" cy="5673811"/>
          </a:xfrm>
          <a:prstGeom prst="rect">
            <a:avLst/>
          </a:prstGeom>
          <a:ln>
            <a:solidFill>
              <a:schemeClr val="accent1"/>
            </a:solidFill>
          </a:ln>
        </p:spPr>
      </p:pic>
      <p:sp>
        <p:nvSpPr>
          <p:cNvPr id="8" name="Flèche droite 7"/>
          <p:cNvSpPr/>
          <p:nvPr/>
        </p:nvSpPr>
        <p:spPr>
          <a:xfrm>
            <a:off x="4740813" y="3052689"/>
            <a:ext cx="1941416" cy="10832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245095" y="257661"/>
            <a:ext cx="6682229" cy="461665"/>
          </a:xfrm>
          <a:prstGeom prst="rect">
            <a:avLst/>
          </a:prstGeom>
          <a:noFill/>
        </p:spPr>
        <p:txBody>
          <a:bodyPr wrap="square" rtlCol="0">
            <a:spAutoFit/>
          </a:bodyPr>
          <a:lstStyle/>
          <a:p>
            <a:r>
              <a:rPr lang="fr-FR" sz="2400" b="1" dirty="0">
                <a:solidFill>
                  <a:schemeClr val="tx2"/>
                </a:solidFill>
              </a:rPr>
              <a:t>Réponse immunologique : le cercle vertueux</a:t>
            </a:r>
          </a:p>
        </p:txBody>
      </p:sp>
      <p:sp>
        <p:nvSpPr>
          <p:cNvPr id="10" name="ZoneTexte 9"/>
          <p:cNvSpPr txBox="1"/>
          <p:nvPr/>
        </p:nvSpPr>
        <p:spPr>
          <a:xfrm>
            <a:off x="523477" y="5781771"/>
            <a:ext cx="3938953" cy="369332"/>
          </a:xfrm>
          <a:prstGeom prst="rect">
            <a:avLst/>
          </a:prstGeom>
          <a:noFill/>
        </p:spPr>
        <p:txBody>
          <a:bodyPr wrap="square" rtlCol="0">
            <a:spAutoFit/>
          </a:bodyPr>
          <a:lstStyle/>
          <a:p>
            <a:r>
              <a:rPr lang="fr-FR" dirty="0"/>
              <a:t>Tay MZ </a:t>
            </a:r>
            <a:r>
              <a:rPr lang="fr-FR" i="1" dirty="0"/>
              <a:t>et al</a:t>
            </a:r>
            <a:r>
              <a:rPr lang="fr-FR" dirty="0"/>
              <a:t>. Nature </a:t>
            </a:r>
            <a:r>
              <a:rPr lang="fr-FR" dirty="0" err="1"/>
              <a:t>Rev</a:t>
            </a:r>
            <a:r>
              <a:rPr lang="fr-FR" dirty="0"/>
              <a:t> </a:t>
            </a:r>
            <a:r>
              <a:rPr lang="fr-FR" dirty="0" err="1"/>
              <a:t>Immunol</a:t>
            </a:r>
            <a:r>
              <a:rPr lang="fr-FR" dirty="0"/>
              <a:t> 2020</a:t>
            </a:r>
          </a:p>
        </p:txBody>
      </p:sp>
    </p:spTree>
    <p:extLst>
      <p:ext uri="{BB962C8B-B14F-4D97-AF65-F5344CB8AC3E}">
        <p14:creationId xmlns:p14="http://schemas.microsoft.com/office/powerpoint/2010/main" val="2169983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805218" y="77917"/>
            <a:ext cx="9498841" cy="6016389"/>
          </a:xfrm>
          <a:prstGeom prst="rect">
            <a:avLst/>
          </a:prstGeom>
        </p:spPr>
      </p:pic>
      <p:sp>
        <p:nvSpPr>
          <p:cNvPr id="7" name="Rectangle à coins arrondis 6"/>
          <p:cNvSpPr/>
          <p:nvPr/>
        </p:nvSpPr>
        <p:spPr>
          <a:xfrm>
            <a:off x="7492621" y="3998794"/>
            <a:ext cx="2511188" cy="805218"/>
          </a:xfrm>
          <a:prstGeom prst="round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0304059" y="3998794"/>
            <a:ext cx="1723818" cy="707886"/>
          </a:xfrm>
          <a:prstGeom prst="rect">
            <a:avLst/>
          </a:prstGeom>
          <a:noFill/>
        </p:spPr>
        <p:txBody>
          <a:bodyPr wrap="square" rtlCol="0">
            <a:spAutoFit/>
          </a:bodyPr>
          <a:lstStyle/>
          <a:p>
            <a:r>
              <a:rPr lang="fr-FR" sz="2000" b="1" dirty="0">
                <a:solidFill>
                  <a:srgbClr val="FF0000"/>
                </a:solidFill>
              </a:rPr>
              <a:t>Marqueurs pronostiques</a:t>
            </a:r>
          </a:p>
        </p:txBody>
      </p:sp>
      <p:cxnSp>
        <p:nvCxnSpPr>
          <p:cNvPr id="10" name="Connecteur droit avec flèche 9"/>
          <p:cNvCxnSpPr/>
          <p:nvPr/>
        </p:nvCxnSpPr>
        <p:spPr>
          <a:xfrm flipH="1" flipV="1">
            <a:off x="10003809" y="4360985"/>
            <a:ext cx="448486" cy="28135"/>
          </a:xfrm>
          <a:prstGeom prst="straightConnector1">
            <a:avLst/>
          </a:prstGeom>
          <a:ln w="825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306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171575" y="124968"/>
            <a:ext cx="10048875" cy="6733032"/>
          </a:xfrm>
          <a:prstGeom prst="rect">
            <a:avLst/>
          </a:prstGeom>
        </p:spPr>
      </p:pic>
    </p:spTree>
    <p:extLst>
      <p:ext uri="{BB962C8B-B14F-4D97-AF65-F5344CB8AC3E}">
        <p14:creationId xmlns:p14="http://schemas.microsoft.com/office/powerpoint/2010/main" val="1034172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8309FF-1DA9-0742-8601-8B0DE850EDF6}"/>
              </a:ext>
            </a:extLst>
          </p:cNvPr>
          <p:cNvSpPr>
            <a:spLocks noGrp="1"/>
          </p:cNvSpPr>
          <p:nvPr>
            <p:ph type="title"/>
          </p:nvPr>
        </p:nvSpPr>
        <p:spPr>
          <a:xfrm>
            <a:off x="817432" y="191164"/>
            <a:ext cx="4235920" cy="732380"/>
          </a:xfrm>
        </p:spPr>
        <p:txBody>
          <a:bodyPr anchor="b">
            <a:normAutofit/>
          </a:bodyPr>
          <a:lstStyle/>
          <a:p>
            <a:r>
              <a:rPr lang="fr-FR" sz="2307" b="1" dirty="0">
                <a:solidFill>
                  <a:prstClr val="black"/>
                </a:solidFill>
              </a:rPr>
              <a:t>Manifestations cardiovasculaires de l'infection à SARS-CoV-2</a:t>
            </a:r>
            <a:endParaRPr lang="en-GB" sz="2228" dirty="0"/>
          </a:p>
        </p:txBody>
      </p:sp>
      <p:sp>
        <p:nvSpPr>
          <p:cNvPr id="3" name="Espace réservé du contenu 2">
            <a:extLst>
              <a:ext uri="{FF2B5EF4-FFF2-40B4-BE49-F238E27FC236}">
                <a16:creationId xmlns:a16="http://schemas.microsoft.com/office/drawing/2014/main" id="{8E3D1122-752E-F949-99EB-F9637784DD22}"/>
              </a:ext>
            </a:extLst>
          </p:cNvPr>
          <p:cNvSpPr>
            <a:spLocks noGrp="1"/>
          </p:cNvSpPr>
          <p:nvPr>
            <p:ph idx="1"/>
          </p:nvPr>
        </p:nvSpPr>
        <p:spPr>
          <a:xfrm>
            <a:off x="228600" y="1527047"/>
            <a:ext cx="5915025" cy="4292727"/>
          </a:xfrm>
        </p:spPr>
        <p:txBody>
          <a:bodyPr anchor="t">
            <a:normAutofit/>
          </a:bodyPr>
          <a:lstStyle/>
          <a:p>
            <a:pPr lvl="1"/>
            <a:endParaRPr lang="fr-FR" sz="2000" dirty="0"/>
          </a:p>
          <a:p>
            <a:r>
              <a:rPr lang="fr-FR" sz="2000" b="1" dirty="0"/>
              <a:t>Maladie cardiovasculaire</a:t>
            </a:r>
            <a:r>
              <a:rPr lang="fr-FR" sz="2000" dirty="0"/>
              <a:t> secondaire au COVID </a:t>
            </a:r>
          </a:p>
          <a:p>
            <a:pPr lvl="1"/>
            <a:r>
              <a:rPr lang="fr-FR" sz="2000" dirty="0"/>
              <a:t>Inflammation / syndrome de libération </a:t>
            </a:r>
            <a:r>
              <a:rPr lang="fr-FR" sz="2000" dirty="0" err="1"/>
              <a:t>cytokinique</a:t>
            </a:r>
            <a:endParaRPr lang="fr-FR" sz="2000" dirty="0"/>
          </a:p>
          <a:p>
            <a:pPr lvl="1"/>
            <a:r>
              <a:rPr lang="fr-FR" sz="2000" dirty="0"/>
              <a:t>Souffrance myocardique </a:t>
            </a:r>
          </a:p>
          <a:p>
            <a:pPr marL="363755" lvl="1" indent="0">
              <a:buNone/>
            </a:pPr>
            <a:r>
              <a:rPr lang="fr-FR" sz="2000" dirty="0"/>
              <a:t>    = risque accru de morbidité et de mortalité. </a:t>
            </a:r>
          </a:p>
          <a:p>
            <a:pPr lvl="1"/>
            <a:r>
              <a:rPr lang="fr-FR" sz="2000" dirty="0" err="1"/>
              <a:t>Coagulopathie</a:t>
            </a:r>
            <a:r>
              <a:rPr lang="fr-FR" sz="2000" dirty="0"/>
              <a:t> </a:t>
            </a:r>
            <a:r>
              <a:rPr lang="fr-FR" sz="2000" dirty="0" smtClean="0"/>
              <a:t>induite: TVP/EP</a:t>
            </a:r>
            <a:endParaRPr lang="fr-FR" sz="2000" dirty="0"/>
          </a:p>
          <a:p>
            <a:endParaRPr lang="fr-FR" sz="2000" dirty="0"/>
          </a:p>
          <a:p>
            <a:r>
              <a:rPr lang="fr-FR" sz="2000" b="1" dirty="0"/>
              <a:t>Toxicité cardiaque des</a:t>
            </a:r>
            <a:r>
              <a:rPr lang="fr-FR" sz="2000" dirty="0"/>
              <a:t> </a:t>
            </a:r>
            <a:r>
              <a:rPr lang="fr-FR" sz="2000" b="1" dirty="0"/>
              <a:t>médicaments</a:t>
            </a:r>
            <a:r>
              <a:rPr lang="fr-FR" sz="2000" dirty="0"/>
              <a:t> antiviraux</a:t>
            </a:r>
          </a:p>
        </p:txBody>
      </p:sp>
      <p:pic>
        <p:nvPicPr>
          <p:cNvPr id="18" name="Image 17">
            <a:extLst>
              <a:ext uri="{FF2B5EF4-FFF2-40B4-BE49-F238E27FC236}">
                <a16:creationId xmlns:a16="http://schemas.microsoft.com/office/drawing/2014/main" id="{B0DF520E-CF68-0140-8C7D-177560DDBA21}"/>
              </a:ext>
            </a:extLst>
          </p:cNvPr>
          <p:cNvPicPr/>
          <p:nvPr/>
        </p:nvPicPr>
        <p:blipFill rotWithShape="1">
          <a:blip r:embed="rId3" cstate="print">
            <a:extLst>
              <a:ext uri="{28A0092B-C50C-407E-A947-70E740481C1C}">
                <a14:useLocalDpi xmlns:a14="http://schemas.microsoft.com/office/drawing/2010/main" val="0"/>
              </a:ext>
            </a:extLst>
          </a:blip>
          <a:srcRect l="-614" t="2726" r="1287" b="13073"/>
          <a:stretch/>
        </p:blipFill>
        <p:spPr bwMode="auto">
          <a:xfrm>
            <a:off x="5956262" y="320040"/>
            <a:ext cx="6026188" cy="6163456"/>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F401E0B8-083B-6340-97E4-2793AA834AEC}"/>
              </a:ext>
            </a:extLst>
          </p:cNvPr>
          <p:cNvPicPr>
            <a:picLocks noChangeAspect="1"/>
          </p:cNvPicPr>
          <p:nvPr/>
        </p:nvPicPr>
        <p:blipFill>
          <a:blip r:embed="rId4"/>
          <a:stretch>
            <a:fillRect/>
          </a:stretch>
        </p:blipFill>
        <p:spPr>
          <a:xfrm>
            <a:off x="10048767" y="6483496"/>
            <a:ext cx="835852" cy="349637"/>
          </a:xfrm>
          <a:prstGeom prst="rect">
            <a:avLst/>
          </a:prstGeom>
        </p:spPr>
      </p:pic>
    </p:spTree>
    <p:extLst>
      <p:ext uri="{BB962C8B-B14F-4D97-AF65-F5344CB8AC3E}">
        <p14:creationId xmlns:p14="http://schemas.microsoft.com/office/powerpoint/2010/main" val="3491594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09600" y="183459"/>
            <a:ext cx="10591800" cy="6587135"/>
          </a:xfrm>
          <a:prstGeom prst="rect">
            <a:avLst/>
          </a:prstGeom>
        </p:spPr>
      </p:pic>
    </p:spTree>
    <p:extLst>
      <p:ext uri="{BB962C8B-B14F-4D97-AF65-F5344CB8AC3E}">
        <p14:creationId xmlns:p14="http://schemas.microsoft.com/office/powerpoint/2010/main" val="1102276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2391071" y="479124"/>
            <a:ext cx="7554414" cy="6231559"/>
          </a:xfrm>
          <a:prstGeom prst="rect">
            <a:avLst/>
          </a:prstGeom>
        </p:spPr>
      </p:pic>
      <p:sp>
        <p:nvSpPr>
          <p:cNvPr id="4" name="Rectangle 3"/>
          <p:cNvSpPr/>
          <p:nvPr/>
        </p:nvSpPr>
        <p:spPr>
          <a:xfrm>
            <a:off x="8091424" y="6566798"/>
            <a:ext cx="3792385" cy="287771"/>
          </a:xfrm>
          <a:prstGeom prst="rect">
            <a:avLst/>
          </a:prstGeom>
        </p:spPr>
        <p:txBody>
          <a:bodyPr wrap="none">
            <a:spAutoFit/>
          </a:bodyPr>
          <a:lstStyle/>
          <a:p>
            <a:r>
              <a:rPr lang="it-IT" sz="1270" b="1" i="1" dirty="0"/>
              <a:t>Giustino, G. et al. J Am Coll Cardiol. 2020;76:2011–23.</a:t>
            </a:r>
            <a:endParaRPr lang="fr-FR" sz="3629" b="1" i="1" dirty="0"/>
          </a:p>
        </p:txBody>
      </p:sp>
      <p:sp>
        <p:nvSpPr>
          <p:cNvPr id="2" name="ZoneTexte 1"/>
          <p:cNvSpPr txBox="1"/>
          <p:nvPr/>
        </p:nvSpPr>
        <p:spPr>
          <a:xfrm>
            <a:off x="5030141" y="17460"/>
            <a:ext cx="1880066" cy="461665"/>
          </a:xfrm>
          <a:prstGeom prst="rect">
            <a:avLst/>
          </a:prstGeom>
          <a:noFill/>
        </p:spPr>
        <p:txBody>
          <a:bodyPr wrap="none" rtlCol="0">
            <a:spAutoFit/>
          </a:bodyPr>
          <a:lstStyle/>
          <a:p>
            <a:r>
              <a:rPr lang="fr-FR" sz="2400" b="1" dirty="0" err="1"/>
              <a:t>Endothélite</a:t>
            </a:r>
            <a:r>
              <a:rPr lang="fr-FR" sz="2400" b="1" dirty="0"/>
              <a:t>? </a:t>
            </a:r>
          </a:p>
        </p:txBody>
      </p:sp>
      <p:sp>
        <p:nvSpPr>
          <p:cNvPr id="5" name="ZoneTexte 4"/>
          <p:cNvSpPr txBox="1"/>
          <p:nvPr/>
        </p:nvSpPr>
        <p:spPr>
          <a:xfrm>
            <a:off x="0" y="5038725"/>
            <a:ext cx="4782143" cy="2031325"/>
          </a:xfrm>
          <a:prstGeom prst="rect">
            <a:avLst/>
          </a:prstGeom>
          <a:noFill/>
        </p:spPr>
        <p:txBody>
          <a:bodyPr wrap="none" rtlCol="0">
            <a:spAutoFit/>
          </a:bodyPr>
          <a:lstStyle/>
          <a:p>
            <a:r>
              <a:rPr lang="fr-FR" dirty="0"/>
              <a:t>Ç VML </a:t>
            </a:r>
            <a:r>
              <a:rPr lang="fr-FR" dirty="0" err="1"/>
              <a:t>co</a:t>
            </a:r>
            <a:r>
              <a:rPr lang="fr-FR" dirty="0"/>
              <a:t>-expriment ACE2 et TMPRSS2</a:t>
            </a:r>
          </a:p>
          <a:p>
            <a:r>
              <a:rPr lang="fr-FR" dirty="0"/>
              <a:t>Tant au niveau artériel ou veineux</a:t>
            </a:r>
          </a:p>
          <a:p>
            <a:r>
              <a:rPr lang="fr-FR" dirty="0"/>
              <a:t>Réponse immune innée </a:t>
            </a:r>
            <a:r>
              <a:rPr lang="fr-FR" dirty="0">
                <a:sym typeface="Wingdings" panose="05000000000000000000" pitchFamily="2" charset="2"/>
              </a:rPr>
              <a:t></a:t>
            </a:r>
            <a:r>
              <a:rPr lang="fr-FR" dirty="0"/>
              <a:t> INFȲ </a:t>
            </a:r>
            <a:r>
              <a:rPr lang="fr-FR" dirty="0">
                <a:sym typeface="Wingdings" panose="05000000000000000000" pitchFamily="2" charset="2"/>
              </a:rPr>
              <a:t> activation M1</a:t>
            </a:r>
          </a:p>
          <a:p>
            <a:r>
              <a:rPr lang="fr-FR" dirty="0">
                <a:sym typeface="Wingdings" panose="05000000000000000000" pitchFamily="2" charset="2"/>
              </a:rPr>
              <a:t> IL1beta et IL6  Activation endothéliale  </a:t>
            </a:r>
          </a:p>
          <a:p>
            <a:r>
              <a:rPr lang="fr-FR" dirty="0">
                <a:sym typeface="Wingdings" panose="05000000000000000000" pitchFamily="2" charset="2"/>
              </a:rPr>
              <a:t>Et augmentation expression des </a:t>
            </a:r>
            <a:r>
              <a:rPr lang="fr-FR" dirty="0" err="1">
                <a:sym typeface="Wingdings" panose="05000000000000000000" pitchFamily="2" charset="2"/>
              </a:rPr>
              <a:t>Maç</a:t>
            </a:r>
            <a:endParaRPr lang="fr-FR" dirty="0">
              <a:sym typeface="Wingdings" panose="05000000000000000000" pitchFamily="2" charset="2"/>
            </a:endParaRPr>
          </a:p>
          <a:p>
            <a:r>
              <a:rPr lang="fr-FR" dirty="0">
                <a:sym typeface="Wingdings" panose="05000000000000000000" pitchFamily="2" charset="2"/>
              </a:rPr>
              <a:t> </a:t>
            </a:r>
            <a:r>
              <a:rPr lang="fr-FR" dirty="0" err="1">
                <a:sym typeface="Wingdings" panose="05000000000000000000" pitchFamily="2" charset="2"/>
              </a:rPr>
              <a:t>Aug</a:t>
            </a:r>
            <a:r>
              <a:rPr lang="fr-FR" dirty="0">
                <a:sym typeface="Wingdings" panose="05000000000000000000" pitchFamily="2" charset="2"/>
              </a:rPr>
              <a:t> </a:t>
            </a:r>
            <a:r>
              <a:rPr lang="fr-FR" dirty="0" err="1">
                <a:sym typeface="Wingdings" panose="05000000000000000000" pitchFamily="2" charset="2"/>
              </a:rPr>
              <a:t>exp</a:t>
            </a:r>
            <a:r>
              <a:rPr lang="fr-FR" dirty="0">
                <a:sym typeface="Wingdings" panose="05000000000000000000" pitchFamily="2" charset="2"/>
              </a:rPr>
              <a:t>° FT, PAI1</a:t>
            </a:r>
          </a:p>
          <a:p>
            <a:endParaRPr lang="fr-FR" dirty="0"/>
          </a:p>
        </p:txBody>
      </p:sp>
    </p:spTree>
    <p:extLst>
      <p:ext uri="{BB962C8B-B14F-4D97-AF65-F5344CB8AC3E}">
        <p14:creationId xmlns:p14="http://schemas.microsoft.com/office/powerpoint/2010/main" val="754051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TotalTime>
  <Words>1931</Words>
  <Application>Microsoft Office PowerPoint</Application>
  <PresentationFormat>Grand écran</PresentationFormat>
  <Paragraphs>167</Paragraphs>
  <Slides>27</Slides>
  <Notes>7</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27</vt:i4>
      </vt:variant>
    </vt:vector>
  </HeadingPairs>
  <TitlesOfParts>
    <vt:vector size="38" baseType="lpstr">
      <vt:lpstr>Arial</vt:lpstr>
      <vt:lpstr>Calibri</vt:lpstr>
      <vt:lpstr>Calibri Light</vt:lpstr>
      <vt:lpstr>GuardianSansGR-Regular</vt:lpstr>
      <vt:lpstr>GuardianSans-Semibold</vt:lpstr>
      <vt:lpstr>Myriad Pro Light</vt:lpstr>
      <vt:lpstr>OTNEJMQuadraat</vt:lpstr>
      <vt:lpstr>OTNEJMScalaSansSmallLFCap-Bold</vt:lpstr>
      <vt:lpstr>Wingdings</vt:lpstr>
      <vt:lpstr>Thème Office</vt:lpstr>
      <vt:lpstr>Photo Editor Photo</vt:lpstr>
      <vt:lpstr>Présentation PowerPoint</vt:lpstr>
      <vt:lpstr>Sommaire </vt:lpstr>
      <vt:lpstr>Physiopathologie</vt:lpstr>
      <vt:lpstr>Présentation PowerPoint</vt:lpstr>
      <vt:lpstr>Présentation PowerPoint</vt:lpstr>
      <vt:lpstr>Présentation PowerPoint</vt:lpstr>
      <vt:lpstr>Manifestations cardiovasculaires de l'infection à SARS-CoV-2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APHP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BOCCARA Franck</dc:creator>
  <cp:lastModifiedBy>BOCCARA Franck</cp:lastModifiedBy>
  <cp:revision>104</cp:revision>
  <dcterms:created xsi:type="dcterms:W3CDTF">2020-11-20T07:10:07Z</dcterms:created>
  <dcterms:modified xsi:type="dcterms:W3CDTF">2021-10-28T10:20:27Z</dcterms:modified>
</cp:coreProperties>
</file>